
<file path=[Content_Types].xml><?xml version="1.0" encoding="utf-8"?>
<Types xmlns="http://schemas.openxmlformats.org/package/2006/content-types">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3" roundtripDataSignature="AMtx7mjHC+rhO4fNt6C56Lg/sdj0AxBQB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4" d="100"/>
          <a:sy n="114" d="100"/>
        </p:scale>
        <p:origin x="7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customschemas.google.com/relationships/presentationmetadata" Target="metadata"/><Relationship Id="rId3" Type="http://schemas.openxmlformats.org/officeDocument/2006/relationships/slide" Target="slides/slide2.xml"/><Relationship Id="rId7" Type="http://schemas.openxmlformats.org/officeDocument/2006/relationships/slide" Target="slides/slide6.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1">
                <a:solidFill>
                  <a:schemeClr val="dk1"/>
                </a:solidFill>
                <a:latin typeface="Arial"/>
                <a:ea typeface="Arial"/>
                <a:cs typeface="Arial"/>
                <a:sym typeface="Arial"/>
              </a:rPr>
              <a:t>Definition:</a:t>
            </a:r>
            <a:r>
              <a:rPr lang="en-US" sz="1200">
                <a:solidFill>
                  <a:schemeClr val="dk1"/>
                </a:solidFill>
                <a:latin typeface="Arial"/>
                <a:ea typeface="Arial"/>
                <a:cs typeface="Arial"/>
                <a:sym typeface="Arial"/>
              </a:rPr>
              <a:t> a mark that spans a distance between two points; marks or outlines that help to define shapes in works of art</a:t>
            </a:r>
            <a:endParaRPr>
              <a:latin typeface="Arial"/>
              <a:ea typeface="Arial"/>
              <a:cs typeface="Arial"/>
              <a:sym typeface="Arial"/>
            </a:endParaRPr>
          </a:p>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None/>
            </a:pPr>
            <a:r>
              <a:rPr lang="en-US" b="1">
                <a:latin typeface="Arial"/>
                <a:ea typeface="Arial"/>
                <a:cs typeface="Arial"/>
                <a:sym typeface="Arial"/>
              </a:rPr>
              <a:t>BIG IDEA: </a:t>
            </a:r>
            <a:r>
              <a:rPr lang="en-US">
                <a:latin typeface="Arial"/>
                <a:ea typeface="Arial"/>
                <a:cs typeface="Arial"/>
                <a:sym typeface="Arial"/>
              </a:rPr>
              <a:t>How are lines used in works of art?</a:t>
            </a:r>
            <a:endParaRPr>
              <a:latin typeface="Arial"/>
              <a:ea typeface="Arial"/>
              <a:cs typeface="Arial"/>
              <a:sym typeface="Arial"/>
            </a:endParaRPr>
          </a:p>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None/>
            </a:pPr>
            <a:r>
              <a:rPr lang="en-US" sz="1200" b="1">
                <a:solidFill>
                  <a:schemeClr val="dk1"/>
                </a:solidFill>
                <a:latin typeface="Arial"/>
                <a:ea typeface="Arial"/>
                <a:cs typeface="Arial"/>
                <a:sym typeface="Arial"/>
              </a:rPr>
              <a:t>Discussion idea 1: </a:t>
            </a:r>
            <a:r>
              <a:rPr lang="en-US" sz="1200">
                <a:solidFill>
                  <a:schemeClr val="dk1"/>
                </a:solidFill>
                <a:latin typeface="Arial"/>
                <a:ea typeface="Arial"/>
                <a:cs typeface="Arial"/>
                <a:sym typeface="Arial"/>
              </a:rPr>
              <a:t>Irregular (Organic) vs. Regular (Geometric) lines- how does this relate to the mood in a work of art?</a:t>
            </a:r>
            <a:endParaRPr>
              <a:latin typeface="Arial"/>
              <a:ea typeface="Arial"/>
              <a:cs typeface="Arial"/>
              <a:sym typeface="Arial"/>
            </a:endParaRPr>
          </a:p>
          <a:p>
            <a:pPr marL="0" lvl="0" indent="0" algn="l" rtl="0">
              <a:spcBef>
                <a:spcPts val="0"/>
              </a:spcBef>
              <a:spcAft>
                <a:spcPts val="0"/>
              </a:spcAft>
              <a:buNone/>
            </a:pPr>
            <a:r>
              <a:rPr lang="en-US" b="1">
                <a:latin typeface="Arial"/>
                <a:ea typeface="Arial"/>
                <a:cs typeface="Arial"/>
                <a:sym typeface="Arial"/>
              </a:rPr>
              <a:t/>
            </a:r>
            <a:br>
              <a:rPr lang="en-US" b="1">
                <a:latin typeface="Arial"/>
                <a:ea typeface="Arial"/>
                <a:cs typeface="Arial"/>
                <a:sym typeface="Arial"/>
              </a:rPr>
            </a:br>
            <a:r>
              <a:rPr lang="en-US" sz="1200" b="1">
                <a:solidFill>
                  <a:schemeClr val="dk1"/>
                </a:solidFill>
                <a:latin typeface="Arial"/>
                <a:ea typeface="Arial"/>
                <a:cs typeface="Arial"/>
                <a:sym typeface="Arial"/>
              </a:rPr>
              <a:t>Discussion idea 2: </a:t>
            </a:r>
            <a:r>
              <a:rPr lang="en-US" sz="1200">
                <a:solidFill>
                  <a:schemeClr val="dk1"/>
                </a:solidFill>
                <a:latin typeface="Arial"/>
                <a:ea typeface="Arial"/>
                <a:cs typeface="Arial"/>
                <a:sym typeface="Arial"/>
              </a:rPr>
              <a:t>How do the lines used in these works effect how realistic the works appear?</a:t>
            </a:r>
            <a:endParaRPr>
              <a:latin typeface="Arial"/>
              <a:ea typeface="Arial"/>
              <a:cs typeface="Arial"/>
              <a:sym typeface="Arial"/>
            </a:endParaRPr>
          </a:p>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None/>
            </a:pPr>
            <a:r>
              <a:rPr lang="en-US" b="1">
                <a:latin typeface="Arial"/>
                <a:ea typeface="Arial"/>
                <a:cs typeface="Arial"/>
                <a:sym typeface="Arial"/>
              </a:rPr>
              <a:t>Teacher Fast Facts:</a:t>
            </a:r>
            <a:endParaRPr>
              <a:latin typeface="Arial"/>
              <a:ea typeface="Arial"/>
              <a:cs typeface="Arial"/>
              <a:sym typeface="Arial"/>
            </a:endParaRPr>
          </a:p>
          <a:p>
            <a:pPr marL="171450" lvl="0" indent="-171450" algn="l" rtl="0">
              <a:spcBef>
                <a:spcPts val="0"/>
              </a:spcBef>
              <a:spcAft>
                <a:spcPts val="0"/>
              </a:spcAft>
              <a:buClr>
                <a:schemeClr val="dk1"/>
              </a:buClr>
              <a:buSzPts val="1200"/>
              <a:buChar char="•"/>
            </a:pPr>
            <a:r>
              <a:rPr lang="en-US">
                <a:latin typeface="Arial"/>
                <a:ea typeface="Arial"/>
                <a:cs typeface="Arial"/>
                <a:sym typeface="Arial"/>
              </a:rPr>
              <a:t>Jon Corbino b. 1905, d. 1964</a:t>
            </a:r>
            <a:endParaRPr>
              <a:latin typeface="Arial"/>
              <a:ea typeface="Arial"/>
              <a:cs typeface="Arial"/>
              <a:sym typeface="Arial"/>
            </a:endParaRPr>
          </a:p>
          <a:p>
            <a:pPr marL="171450" lvl="0" indent="-171450" algn="l" rtl="0">
              <a:spcBef>
                <a:spcPts val="0"/>
              </a:spcBef>
              <a:spcAft>
                <a:spcPts val="0"/>
              </a:spcAft>
              <a:buClr>
                <a:schemeClr val="dk1"/>
              </a:buClr>
              <a:buSzPts val="1200"/>
              <a:buChar char="•"/>
            </a:pPr>
            <a:r>
              <a:rPr lang="en-US">
                <a:latin typeface="Arial"/>
                <a:ea typeface="Arial"/>
                <a:cs typeface="Arial"/>
                <a:sym typeface="Arial"/>
              </a:rPr>
              <a:t>Style of art called Romantic Realism</a:t>
            </a:r>
            <a:endParaRPr b="0"/>
          </a:p>
          <a:p>
            <a:pPr marL="171450" lvl="0" indent="-95250" algn="l" rtl="0">
              <a:spcBef>
                <a:spcPts val="0"/>
              </a:spcBef>
              <a:spcAft>
                <a:spcPts val="0"/>
              </a:spcAft>
              <a:buClr>
                <a:schemeClr val="dk1"/>
              </a:buClr>
              <a:buSzPts val="1200"/>
              <a:buFont typeface="Arial"/>
              <a:buNone/>
            </a:pPr>
            <a:endParaRPr b="0"/>
          </a:p>
          <a:p>
            <a:pPr marL="171450" lvl="0" indent="-95250" algn="l" rtl="0">
              <a:spcBef>
                <a:spcPts val="0"/>
              </a:spcBef>
              <a:spcAft>
                <a:spcPts val="0"/>
              </a:spcAft>
              <a:buClr>
                <a:schemeClr val="dk1"/>
              </a:buClr>
              <a:buSzPts val="1200"/>
              <a:buFont typeface="Arial"/>
              <a:buNone/>
            </a:pPr>
            <a:endParaRPr b="0"/>
          </a:p>
        </p:txBody>
      </p:sp>
      <p:sp>
        <p:nvSpPr>
          <p:cNvPr id="93" name="Google Shape;93;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1">
                <a:solidFill>
                  <a:schemeClr val="dk1"/>
                </a:solidFill>
                <a:latin typeface="Arial"/>
                <a:ea typeface="Arial"/>
                <a:cs typeface="Arial"/>
                <a:sym typeface="Arial"/>
              </a:rPr>
              <a:t>Definition:</a:t>
            </a:r>
            <a:r>
              <a:rPr lang="en-US" sz="1200">
                <a:solidFill>
                  <a:schemeClr val="dk1"/>
                </a:solidFill>
                <a:latin typeface="Arial"/>
                <a:ea typeface="Arial"/>
                <a:cs typeface="Arial"/>
                <a:sym typeface="Arial"/>
              </a:rPr>
              <a:t> connected lines that enclose space</a:t>
            </a:r>
            <a:endParaRPr>
              <a:latin typeface="Arial"/>
              <a:ea typeface="Arial"/>
              <a:cs typeface="Arial"/>
              <a:sym typeface="Arial"/>
            </a:endParaRPr>
          </a:p>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None/>
            </a:pPr>
            <a:r>
              <a:rPr lang="en-US" b="1">
                <a:latin typeface="Arial"/>
                <a:ea typeface="Arial"/>
                <a:cs typeface="Arial"/>
                <a:sym typeface="Arial"/>
              </a:rPr>
              <a:t>BIG IDEA: </a:t>
            </a:r>
            <a:r>
              <a:rPr lang="en-US" sz="1200">
                <a:solidFill>
                  <a:schemeClr val="dk1"/>
                </a:solidFill>
                <a:latin typeface="Arial"/>
                <a:ea typeface="Arial"/>
                <a:cs typeface="Arial"/>
                <a:sym typeface="Arial"/>
              </a:rPr>
              <a:t>Different kinds of shapes can have different roles in works of art. (e.g. focal point, pattern, etc.)</a:t>
            </a:r>
            <a:endParaRPr>
              <a:latin typeface="Arial"/>
              <a:ea typeface="Arial"/>
              <a:cs typeface="Arial"/>
              <a:sym typeface="Arial"/>
            </a:endParaRPr>
          </a:p>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None/>
            </a:pPr>
            <a:r>
              <a:rPr lang="en-US" b="1">
                <a:latin typeface="Arial"/>
                <a:ea typeface="Arial"/>
                <a:cs typeface="Arial"/>
                <a:sym typeface="Arial"/>
              </a:rPr>
              <a:t>Discussion idea 1: </a:t>
            </a:r>
            <a:r>
              <a:rPr lang="en-US">
                <a:latin typeface="Arial"/>
                <a:ea typeface="Arial"/>
                <a:cs typeface="Arial"/>
                <a:sym typeface="Arial"/>
              </a:rPr>
              <a:t>Organic (Nature-derived) vs. Geometric (Mathematical) shapes- How are they different? Where do you see them used in each work?</a:t>
            </a:r>
            <a:endParaRPr>
              <a:latin typeface="Arial"/>
              <a:ea typeface="Arial"/>
              <a:cs typeface="Arial"/>
              <a:sym typeface="Arial"/>
            </a:endParaRPr>
          </a:p>
          <a:p>
            <a:pPr marL="0" lvl="0" indent="0" algn="l" rtl="0">
              <a:spcBef>
                <a:spcPts val="0"/>
              </a:spcBef>
              <a:spcAft>
                <a:spcPts val="0"/>
              </a:spcAft>
              <a:buNone/>
            </a:pPr>
            <a:endParaRPr b="1">
              <a:latin typeface="Arial"/>
              <a:ea typeface="Arial"/>
              <a:cs typeface="Arial"/>
              <a:sym typeface="Arial"/>
            </a:endParaRPr>
          </a:p>
          <a:p>
            <a:pPr marL="0" lvl="0" indent="0" algn="l" rtl="0">
              <a:spcBef>
                <a:spcPts val="0"/>
              </a:spcBef>
              <a:spcAft>
                <a:spcPts val="0"/>
              </a:spcAft>
              <a:buNone/>
            </a:pPr>
            <a:r>
              <a:rPr lang="en-US" b="1">
                <a:latin typeface="Arial"/>
                <a:ea typeface="Arial"/>
                <a:cs typeface="Arial"/>
                <a:sym typeface="Arial"/>
              </a:rPr>
              <a:t>Discussion idea 2: </a:t>
            </a:r>
            <a:r>
              <a:rPr lang="en-US" sz="1200">
                <a:solidFill>
                  <a:schemeClr val="dk1"/>
                </a:solidFill>
                <a:latin typeface="Arial"/>
                <a:ea typeface="Arial"/>
                <a:cs typeface="Arial"/>
                <a:sym typeface="Arial"/>
              </a:rPr>
              <a:t>Why would an artist create an artwork that only contained shapes? (As on the right, in contrast to the left)</a:t>
            </a:r>
            <a:endParaRPr>
              <a:latin typeface="Arial"/>
              <a:ea typeface="Arial"/>
              <a:cs typeface="Arial"/>
              <a:sym typeface="Arial"/>
            </a:endParaRPr>
          </a:p>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None/>
            </a:pPr>
            <a:r>
              <a:rPr lang="en-US" b="1">
                <a:latin typeface="Arial"/>
                <a:ea typeface="Arial"/>
                <a:cs typeface="Arial"/>
                <a:sym typeface="Arial"/>
              </a:rPr>
              <a:t>Teacher Fast Facts: </a:t>
            </a:r>
            <a:endParaRPr b="1">
              <a:latin typeface="Arial"/>
              <a:ea typeface="Arial"/>
              <a:cs typeface="Arial"/>
              <a:sym typeface="Arial"/>
            </a:endParaRPr>
          </a:p>
          <a:p>
            <a:pPr marL="171450" lvl="0" indent="-171450" algn="l" rtl="0">
              <a:spcBef>
                <a:spcPts val="0"/>
              </a:spcBef>
              <a:spcAft>
                <a:spcPts val="0"/>
              </a:spcAft>
              <a:buClr>
                <a:schemeClr val="dk1"/>
              </a:buClr>
              <a:buSzPts val="1200"/>
              <a:buChar char="•"/>
            </a:pPr>
            <a:r>
              <a:rPr lang="en-US">
                <a:latin typeface="Arial"/>
                <a:ea typeface="Arial"/>
                <a:cs typeface="Arial"/>
                <a:sym typeface="Arial"/>
              </a:rPr>
              <a:t>Miriam Schapiro- feminist artist most prominent in 60s and 70s, d. 2015</a:t>
            </a:r>
            <a:endParaRPr>
              <a:latin typeface="Arial"/>
              <a:ea typeface="Arial"/>
              <a:cs typeface="Arial"/>
              <a:sym typeface="Arial"/>
            </a:endParaRPr>
          </a:p>
          <a:p>
            <a:pPr marL="171450" lvl="0" indent="-171450" algn="l" rtl="0">
              <a:spcBef>
                <a:spcPts val="0"/>
              </a:spcBef>
              <a:spcAft>
                <a:spcPts val="0"/>
              </a:spcAft>
              <a:buClr>
                <a:schemeClr val="dk1"/>
              </a:buClr>
              <a:buSzPts val="1200"/>
              <a:buChar char="•"/>
            </a:pPr>
            <a:r>
              <a:rPr lang="en-US">
                <a:latin typeface="Arial"/>
                <a:ea typeface="Arial"/>
                <a:cs typeface="Arial"/>
                <a:sym typeface="Arial"/>
              </a:rPr>
              <a:t>The woman portrayed in this work is famous female artist Frida Khalo</a:t>
            </a:r>
            <a:endParaRPr>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Char char="•"/>
            </a:pPr>
            <a:r>
              <a:rPr lang="en-US">
                <a:latin typeface="Arial"/>
                <a:ea typeface="Arial"/>
                <a:cs typeface="Arial"/>
                <a:sym typeface="Arial"/>
              </a:rPr>
              <a:t>Tony Robbin, b. 1943 (still alive) </a:t>
            </a:r>
            <a:endParaRPr>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Char char="•"/>
            </a:pPr>
            <a:r>
              <a:rPr lang="en-US">
                <a:latin typeface="Arial"/>
                <a:ea typeface="Arial"/>
                <a:cs typeface="Arial"/>
                <a:sym typeface="Arial"/>
              </a:rPr>
              <a:t>Often combines 2D and 3D art together to visualize 4 dimensions within art</a:t>
            </a:r>
            <a:endParaRPr>
              <a:latin typeface="Arial"/>
              <a:ea typeface="Arial"/>
              <a:cs typeface="Arial"/>
              <a:sym typeface="Arial"/>
            </a:endParaRPr>
          </a:p>
          <a:p>
            <a:pPr marL="171450" lvl="0" indent="-171450" algn="l" rtl="0">
              <a:spcBef>
                <a:spcPts val="0"/>
              </a:spcBef>
              <a:spcAft>
                <a:spcPts val="0"/>
              </a:spcAft>
              <a:buClr>
                <a:schemeClr val="dk1"/>
              </a:buClr>
              <a:buSzPts val="1200"/>
              <a:buChar char="•"/>
            </a:pPr>
            <a:r>
              <a:rPr lang="en-US">
                <a:latin typeface="Arial"/>
                <a:ea typeface="Arial"/>
                <a:cs typeface="Arial"/>
                <a:sym typeface="Arial"/>
              </a:rPr>
              <a:t>Tony Robbin created a computer program that lets you visualize 4D geometry (his work is based on the idea of 4 dimensions)</a:t>
            </a:r>
            <a:endParaRPr>
              <a:latin typeface="Arial"/>
              <a:ea typeface="Arial"/>
              <a:cs typeface="Arial"/>
              <a:sym typeface="Arial"/>
            </a:endParaRPr>
          </a:p>
          <a:p>
            <a:pPr marL="0" lvl="0" indent="0" algn="l" rtl="0">
              <a:spcBef>
                <a:spcPts val="0"/>
              </a:spcBef>
              <a:spcAft>
                <a:spcPts val="0"/>
              </a:spcAft>
              <a:buNone/>
            </a:pPr>
            <a:endParaRPr>
              <a:latin typeface="Arial"/>
              <a:ea typeface="Arial"/>
              <a:cs typeface="Arial"/>
              <a:sym typeface="Arial"/>
            </a:endParaRPr>
          </a:p>
        </p:txBody>
      </p:sp>
      <p:sp>
        <p:nvSpPr>
          <p:cNvPr id="103" name="Google Shape;103;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 name="Google Shape;112;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1">
                <a:solidFill>
                  <a:schemeClr val="dk1"/>
                </a:solidFill>
                <a:latin typeface="Arial"/>
                <a:ea typeface="Arial"/>
                <a:cs typeface="Arial"/>
                <a:sym typeface="Arial"/>
              </a:rPr>
              <a:t>Definition:</a:t>
            </a:r>
            <a:r>
              <a:rPr lang="en-US" sz="1200">
                <a:solidFill>
                  <a:schemeClr val="dk1"/>
                </a:solidFill>
                <a:latin typeface="Arial"/>
                <a:ea typeface="Arial"/>
                <a:cs typeface="Arial"/>
                <a:sym typeface="Arial"/>
              </a:rPr>
              <a:t> a shape that has become three-dimensional</a:t>
            </a:r>
            <a:endParaRPr>
              <a:latin typeface="Arial"/>
              <a:ea typeface="Arial"/>
              <a:cs typeface="Arial"/>
              <a:sym typeface="Arial"/>
            </a:endParaRPr>
          </a:p>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None/>
            </a:pPr>
            <a:r>
              <a:rPr lang="en-US" b="1">
                <a:latin typeface="Arial"/>
                <a:ea typeface="Arial"/>
                <a:cs typeface="Arial"/>
                <a:sym typeface="Arial"/>
              </a:rPr>
              <a:t>BIG IDEA: </a:t>
            </a:r>
            <a:r>
              <a:rPr lang="en-US">
                <a:latin typeface="Arial"/>
                <a:ea typeface="Arial"/>
                <a:cs typeface="Arial"/>
                <a:sym typeface="Arial"/>
              </a:rPr>
              <a:t>Form and shape can be described in similar ways. Form is 3D.</a:t>
            </a:r>
            <a:endParaRPr>
              <a:latin typeface="Arial"/>
              <a:ea typeface="Arial"/>
              <a:cs typeface="Arial"/>
              <a:sym typeface="Arial"/>
            </a:endParaRPr>
          </a:p>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None/>
            </a:pPr>
            <a:r>
              <a:rPr lang="en-US" b="1">
                <a:latin typeface="Arial"/>
                <a:ea typeface="Arial"/>
                <a:cs typeface="Arial"/>
                <a:sym typeface="Arial"/>
              </a:rPr>
              <a:t>Discussion idea 1: </a:t>
            </a:r>
            <a:r>
              <a:rPr lang="en-US" sz="1200">
                <a:solidFill>
                  <a:schemeClr val="dk1"/>
                </a:solidFill>
                <a:latin typeface="Arial"/>
                <a:ea typeface="Arial"/>
                <a:cs typeface="Arial"/>
                <a:sym typeface="Arial"/>
              </a:rPr>
              <a:t>How can a 3D object show movement? (As on the left) Why would some works not show movement?</a:t>
            </a:r>
            <a:endParaRPr>
              <a:latin typeface="Arial"/>
              <a:ea typeface="Arial"/>
              <a:cs typeface="Arial"/>
              <a:sym typeface="Arial"/>
            </a:endParaRPr>
          </a:p>
          <a:p>
            <a:pPr marL="0" lvl="0" indent="0" algn="l" rtl="0">
              <a:spcBef>
                <a:spcPts val="0"/>
              </a:spcBef>
              <a:spcAft>
                <a:spcPts val="0"/>
              </a:spcAft>
              <a:buNone/>
            </a:pPr>
            <a:endParaRPr b="1">
              <a:latin typeface="Arial"/>
              <a:ea typeface="Arial"/>
              <a:cs typeface="Arial"/>
              <a:sym typeface="Arial"/>
            </a:endParaRPr>
          </a:p>
          <a:p>
            <a:pPr marL="0" lvl="0" indent="0" algn="l" rtl="0">
              <a:spcBef>
                <a:spcPts val="0"/>
              </a:spcBef>
              <a:spcAft>
                <a:spcPts val="0"/>
              </a:spcAft>
              <a:buNone/>
            </a:pPr>
            <a:r>
              <a:rPr lang="en-US" b="1">
                <a:latin typeface="Arial"/>
                <a:ea typeface="Arial"/>
                <a:cs typeface="Arial"/>
                <a:sym typeface="Arial"/>
              </a:rPr>
              <a:t>Discussion idea 2: </a:t>
            </a:r>
            <a:r>
              <a:rPr lang="en-US">
                <a:latin typeface="Arial"/>
                <a:ea typeface="Arial"/>
                <a:cs typeface="Arial"/>
                <a:sym typeface="Arial"/>
              </a:rPr>
              <a:t>Why do you think that color is used differently in these two works? (This is a great time to show that the elements of art all work together)</a:t>
            </a:r>
            <a:endParaRPr>
              <a:latin typeface="Arial"/>
              <a:ea typeface="Arial"/>
              <a:cs typeface="Arial"/>
              <a:sym typeface="Arial"/>
            </a:endParaRPr>
          </a:p>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None/>
            </a:pPr>
            <a:r>
              <a:rPr lang="en-US" b="1">
                <a:latin typeface="Arial"/>
                <a:ea typeface="Arial"/>
                <a:cs typeface="Arial"/>
                <a:sym typeface="Arial"/>
              </a:rPr>
              <a:t>Teacher Fast Facts:</a:t>
            </a:r>
            <a:endParaRPr>
              <a:latin typeface="Arial"/>
              <a:ea typeface="Arial"/>
              <a:cs typeface="Arial"/>
              <a:sym typeface="Arial"/>
            </a:endParaRPr>
          </a:p>
          <a:p>
            <a:pPr marL="171450" lvl="0" indent="-171450" algn="l" rtl="0">
              <a:spcBef>
                <a:spcPts val="0"/>
              </a:spcBef>
              <a:spcAft>
                <a:spcPts val="0"/>
              </a:spcAft>
              <a:buClr>
                <a:schemeClr val="dk1"/>
              </a:buClr>
              <a:buSzPts val="1200"/>
              <a:buChar char="•"/>
            </a:pPr>
            <a:r>
              <a:rPr lang="en-US">
                <a:latin typeface="Arial"/>
                <a:ea typeface="Arial"/>
                <a:cs typeface="Arial"/>
                <a:sym typeface="Arial"/>
              </a:rPr>
              <a:t>Scott Causey (contemporary) went to college at Ringling College of Art and Design in Sarasota</a:t>
            </a:r>
            <a:endParaRPr>
              <a:latin typeface="Arial"/>
              <a:ea typeface="Arial"/>
              <a:cs typeface="Arial"/>
              <a:sym typeface="Arial"/>
            </a:endParaRPr>
          </a:p>
          <a:p>
            <a:pPr marL="171450" lvl="0" indent="-171450" algn="l" rtl="0">
              <a:spcBef>
                <a:spcPts val="0"/>
              </a:spcBef>
              <a:spcAft>
                <a:spcPts val="0"/>
              </a:spcAft>
              <a:buClr>
                <a:schemeClr val="dk1"/>
              </a:buClr>
              <a:buSzPts val="1200"/>
              <a:buChar char="•"/>
            </a:pPr>
            <a:r>
              <a:rPr lang="en-US">
                <a:latin typeface="Arial"/>
                <a:ea typeface="Arial"/>
                <a:cs typeface="Arial"/>
                <a:sym typeface="Arial"/>
              </a:rPr>
              <a:t>Most of his works in ceramic are brightly colored animals </a:t>
            </a:r>
            <a:endParaRPr>
              <a:latin typeface="Arial"/>
              <a:ea typeface="Arial"/>
              <a:cs typeface="Arial"/>
              <a:sym typeface="Arial"/>
            </a:endParaRPr>
          </a:p>
          <a:p>
            <a:pPr marL="171450" lvl="0" indent="-171450" algn="l" rtl="0">
              <a:spcBef>
                <a:spcPts val="0"/>
              </a:spcBef>
              <a:spcAft>
                <a:spcPts val="0"/>
              </a:spcAft>
              <a:buClr>
                <a:schemeClr val="dk1"/>
              </a:buClr>
              <a:buSzPts val="1200"/>
              <a:buChar char="•"/>
            </a:pPr>
            <a:r>
              <a:rPr lang="en-US">
                <a:latin typeface="Arial"/>
                <a:ea typeface="Arial"/>
                <a:cs typeface="Arial"/>
                <a:sym typeface="Arial"/>
              </a:rPr>
              <a:t>Ancient American cultures used ceramic for a large portion of their art</a:t>
            </a:r>
            <a:endParaRPr>
              <a:latin typeface="Arial"/>
              <a:ea typeface="Arial"/>
              <a:cs typeface="Arial"/>
              <a:sym typeface="Arial"/>
            </a:endParaRPr>
          </a:p>
          <a:p>
            <a:pPr marL="171450" lvl="0" indent="-171450" algn="l" rtl="0">
              <a:spcBef>
                <a:spcPts val="0"/>
              </a:spcBef>
              <a:spcAft>
                <a:spcPts val="0"/>
              </a:spcAft>
              <a:buClr>
                <a:schemeClr val="dk1"/>
              </a:buClr>
              <a:buSzPts val="1200"/>
              <a:buChar char="•"/>
            </a:pPr>
            <a:r>
              <a:rPr lang="en-US">
                <a:latin typeface="Arial"/>
                <a:ea typeface="Arial"/>
                <a:cs typeface="Arial"/>
                <a:sym typeface="Arial"/>
              </a:rPr>
              <a:t>These kinds of works are dug up from the ground by archaeologists, lots of times we don’t know a ton of information about them</a:t>
            </a:r>
            <a:endParaRPr>
              <a:latin typeface="Arial"/>
              <a:ea typeface="Arial"/>
              <a:cs typeface="Arial"/>
              <a:sym typeface="Arial"/>
            </a:endParaRPr>
          </a:p>
        </p:txBody>
      </p:sp>
      <p:sp>
        <p:nvSpPr>
          <p:cNvPr id="113" name="Google Shape;113;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 name="Google Shape;122;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1">
                <a:solidFill>
                  <a:schemeClr val="dk1"/>
                </a:solidFill>
                <a:latin typeface="Arial"/>
                <a:ea typeface="Arial"/>
                <a:cs typeface="Arial"/>
                <a:sym typeface="Arial"/>
              </a:rPr>
              <a:t>Definition:</a:t>
            </a:r>
            <a:r>
              <a:rPr lang="en-US" sz="1200">
                <a:solidFill>
                  <a:schemeClr val="dk1"/>
                </a:solidFill>
                <a:latin typeface="Arial"/>
                <a:ea typeface="Arial"/>
                <a:cs typeface="Arial"/>
                <a:sym typeface="Arial"/>
              </a:rPr>
              <a:t> produced when light strikes an object and is reflected back to the eye</a:t>
            </a:r>
            <a:endParaRPr>
              <a:latin typeface="Arial"/>
              <a:ea typeface="Arial"/>
              <a:cs typeface="Arial"/>
              <a:sym typeface="Arial"/>
            </a:endParaRPr>
          </a:p>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None/>
            </a:pPr>
            <a:r>
              <a:rPr lang="en-US" b="1">
                <a:latin typeface="Arial"/>
                <a:ea typeface="Arial"/>
                <a:cs typeface="Arial"/>
                <a:sym typeface="Arial"/>
              </a:rPr>
              <a:t>BIG IDEA: </a:t>
            </a:r>
            <a:r>
              <a:rPr lang="en-US">
                <a:latin typeface="Arial"/>
                <a:ea typeface="Arial"/>
                <a:cs typeface="Arial"/>
                <a:sym typeface="Arial"/>
              </a:rPr>
              <a:t>Color is used very purposefully by artists. Each color used represents a </a:t>
            </a:r>
            <a:r>
              <a:rPr lang="en-US" u="sng">
                <a:latin typeface="Arial"/>
                <a:ea typeface="Arial"/>
                <a:cs typeface="Arial"/>
                <a:sym typeface="Arial"/>
              </a:rPr>
              <a:t>choice</a:t>
            </a:r>
            <a:r>
              <a:rPr lang="en-US">
                <a:latin typeface="Arial"/>
                <a:ea typeface="Arial"/>
                <a:cs typeface="Arial"/>
                <a:sym typeface="Arial"/>
              </a:rPr>
              <a:t>.</a:t>
            </a:r>
            <a:endParaRPr>
              <a:latin typeface="Arial"/>
              <a:ea typeface="Arial"/>
              <a:cs typeface="Arial"/>
              <a:sym typeface="Arial"/>
            </a:endParaRPr>
          </a:p>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None/>
            </a:pPr>
            <a:r>
              <a:rPr lang="en-US" b="1">
                <a:latin typeface="Arial"/>
                <a:ea typeface="Arial"/>
                <a:cs typeface="Arial"/>
                <a:sym typeface="Arial"/>
              </a:rPr>
              <a:t>Discussion idea 1: </a:t>
            </a:r>
            <a:r>
              <a:rPr lang="en-US">
                <a:latin typeface="Arial"/>
                <a:ea typeface="Arial"/>
                <a:cs typeface="Arial"/>
                <a:sym typeface="Arial"/>
              </a:rPr>
              <a:t>Which artwork has more realistic colors? What makes you say that?</a:t>
            </a:r>
            <a:endParaRPr>
              <a:latin typeface="Arial"/>
              <a:ea typeface="Arial"/>
              <a:cs typeface="Arial"/>
              <a:sym typeface="Arial"/>
            </a:endParaRPr>
          </a:p>
          <a:p>
            <a:pPr marL="0" lvl="0" indent="0" algn="l" rtl="0">
              <a:spcBef>
                <a:spcPts val="0"/>
              </a:spcBef>
              <a:spcAft>
                <a:spcPts val="0"/>
              </a:spcAft>
              <a:buNone/>
            </a:pPr>
            <a:endParaRPr b="1">
              <a:latin typeface="Arial"/>
              <a:ea typeface="Arial"/>
              <a:cs typeface="Arial"/>
              <a:sym typeface="Arial"/>
            </a:endParaRPr>
          </a:p>
          <a:p>
            <a:pPr marL="0" lvl="0" indent="0" algn="l" rtl="0">
              <a:spcBef>
                <a:spcPts val="0"/>
              </a:spcBef>
              <a:spcAft>
                <a:spcPts val="0"/>
              </a:spcAft>
              <a:buNone/>
            </a:pPr>
            <a:r>
              <a:rPr lang="en-US" b="1">
                <a:latin typeface="Arial"/>
                <a:ea typeface="Arial"/>
                <a:cs typeface="Arial"/>
                <a:sym typeface="Arial"/>
              </a:rPr>
              <a:t>Discussion idea 2: </a:t>
            </a:r>
            <a:r>
              <a:rPr lang="en-US">
                <a:latin typeface="Arial"/>
                <a:ea typeface="Arial"/>
                <a:cs typeface="Arial"/>
                <a:sym typeface="Arial"/>
              </a:rPr>
              <a:t>What ideas or emotions are represented by the colors in these two works?</a:t>
            </a:r>
            <a:endParaRPr>
              <a:latin typeface="Arial"/>
              <a:ea typeface="Arial"/>
              <a:cs typeface="Arial"/>
              <a:sym typeface="Arial"/>
            </a:endParaRPr>
          </a:p>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None/>
            </a:pPr>
            <a:r>
              <a:rPr lang="en-US" b="1">
                <a:latin typeface="Arial"/>
                <a:ea typeface="Arial"/>
                <a:cs typeface="Arial"/>
                <a:sym typeface="Arial"/>
              </a:rPr>
              <a:t>Teacher Fast Facts:</a:t>
            </a:r>
            <a:endParaRPr>
              <a:latin typeface="Arial"/>
              <a:ea typeface="Arial"/>
              <a:cs typeface="Arial"/>
              <a:sym typeface="Arial"/>
            </a:endParaRPr>
          </a:p>
          <a:p>
            <a:pPr marL="171450" lvl="0" indent="-171450" algn="l" rtl="0">
              <a:spcBef>
                <a:spcPts val="0"/>
              </a:spcBef>
              <a:spcAft>
                <a:spcPts val="0"/>
              </a:spcAft>
              <a:buClr>
                <a:schemeClr val="dk1"/>
              </a:buClr>
              <a:buSzPts val="1200"/>
              <a:buChar char="•"/>
            </a:pPr>
            <a:r>
              <a:rPr lang="en-US">
                <a:latin typeface="Arial"/>
                <a:ea typeface="Arial"/>
                <a:cs typeface="Arial"/>
                <a:sym typeface="Arial"/>
              </a:rPr>
              <a:t>Carla Nickerson is an African-American artist that is inspired by her African heritage and culture</a:t>
            </a:r>
            <a:endParaRPr>
              <a:latin typeface="Arial"/>
              <a:ea typeface="Arial"/>
              <a:cs typeface="Arial"/>
              <a:sym typeface="Arial"/>
            </a:endParaRPr>
          </a:p>
          <a:p>
            <a:pPr marL="171450" lvl="0" indent="-171450" algn="l" rtl="0">
              <a:spcBef>
                <a:spcPts val="0"/>
              </a:spcBef>
              <a:spcAft>
                <a:spcPts val="0"/>
              </a:spcAft>
              <a:buClr>
                <a:schemeClr val="dk1"/>
              </a:buClr>
              <a:buSzPts val="1200"/>
              <a:buChar char="•"/>
            </a:pPr>
            <a:r>
              <a:rPr lang="en-US">
                <a:latin typeface="Arial"/>
                <a:ea typeface="Arial"/>
                <a:cs typeface="Arial"/>
                <a:sym typeface="Arial"/>
              </a:rPr>
              <a:t>Themes in her art deal with the idea of being a “warrior”</a:t>
            </a:r>
            <a:endParaRPr>
              <a:latin typeface="Arial"/>
              <a:ea typeface="Arial"/>
              <a:cs typeface="Arial"/>
              <a:sym typeface="Arial"/>
            </a:endParaRPr>
          </a:p>
          <a:p>
            <a:pPr marL="171450" lvl="0" indent="-171450" algn="l" rtl="0">
              <a:spcBef>
                <a:spcPts val="0"/>
              </a:spcBef>
              <a:spcAft>
                <a:spcPts val="0"/>
              </a:spcAft>
              <a:buClr>
                <a:schemeClr val="dk1"/>
              </a:buClr>
              <a:buSzPts val="1200"/>
              <a:buChar char="•"/>
            </a:pPr>
            <a:r>
              <a:rPr lang="en-US">
                <a:latin typeface="Arial"/>
                <a:ea typeface="Arial"/>
                <a:cs typeface="Arial"/>
                <a:sym typeface="Arial"/>
              </a:rPr>
              <a:t>She also creates performance art</a:t>
            </a:r>
            <a:endParaRPr>
              <a:latin typeface="Arial"/>
              <a:ea typeface="Arial"/>
              <a:cs typeface="Arial"/>
              <a:sym typeface="Arial"/>
            </a:endParaRPr>
          </a:p>
          <a:p>
            <a:pPr marL="171450" lvl="0" indent="-171450" algn="l" rtl="0">
              <a:spcBef>
                <a:spcPts val="0"/>
              </a:spcBef>
              <a:spcAft>
                <a:spcPts val="0"/>
              </a:spcAft>
              <a:buClr>
                <a:schemeClr val="dk1"/>
              </a:buClr>
              <a:buSzPts val="1200"/>
              <a:buChar char="•"/>
            </a:pPr>
            <a:r>
              <a:rPr lang="en-US">
                <a:latin typeface="Arial"/>
                <a:ea typeface="Arial"/>
                <a:cs typeface="Arial"/>
                <a:sym typeface="Arial"/>
              </a:rPr>
              <a:t>Stephen Schatz currently lives in New Port Richey, Florida. Teaches at St. Petersburg College</a:t>
            </a:r>
            <a:endParaRPr>
              <a:latin typeface="Arial"/>
              <a:ea typeface="Arial"/>
              <a:cs typeface="Arial"/>
              <a:sym typeface="Arial"/>
            </a:endParaRPr>
          </a:p>
          <a:p>
            <a:pPr marL="171450" lvl="0" indent="-171450" algn="l" rtl="0">
              <a:spcBef>
                <a:spcPts val="0"/>
              </a:spcBef>
              <a:spcAft>
                <a:spcPts val="0"/>
              </a:spcAft>
              <a:buClr>
                <a:schemeClr val="dk1"/>
              </a:buClr>
              <a:buSzPts val="1200"/>
              <a:buChar char="•"/>
            </a:pPr>
            <a:r>
              <a:rPr lang="en-US">
                <a:latin typeface="Arial"/>
                <a:ea typeface="Arial"/>
                <a:cs typeface="Arial"/>
                <a:sym typeface="Arial"/>
              </a:rPr>
              <a:t>Wants to depict multiple emotions at once, has people sit for him when he creates their portraits instead of using reference photographs</a:t>
            </a:r>
            <a:endParaRPr>
              <a:latin typeface="Arial"/>
              <a:ea typeface="Arial"/>
              <a:cs typeface="Arial"/>
              <a:sym typeface="Arial"/>
            </a:endParaRPr>
          </a:p>
        </p:txBody>
      </p:sp>
      <p:sp>
        <p:nvSpPr>
          <p:cNvPr id="123" name="Google Shape;123;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2" name="Google Shape;132;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1">
                <a:solidFill>
                  <a:schemeClr val="dk1"/>
                </a:solidFill>
                <a:latin typeface="Arial"/>
                <a:ea typeface="Arial"/>
                <a:cs typeface="Arial"/>
                <a:sym typeface="Arial"/>
              </a:rPr>
              <a:t>Definition:</a:t>
            </a:r>
            <a:r>
              <a:rPr lang="en-US" sz="1200">
                <a:solidFill>
                  <a:schemeClr val="dk1"/>
                </a:solidFill>
                <a:latin typeface="Arial"/>
                <a:ea typeface="Arial"/>
                <a:cs typeface="Arial"/>
                <a:sym typeface="Arial"/>
              </a:rPr>
              <a:t> lightness or darkness of a color</a:t>
            </a:r>
            <a:endParaRPr>
              <a:latin typeface="Arial"/>
              <a:ea typeface="Arial"/>
              <a:cs typeface="Arial"/>
              <a:sym typeface="Arial"/>
            </a:endParaRPr>
          </a:p>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None/>
            </a:pPr>
            <a:r>
              <a:rPr lang="en-US" b="1">
                <a:latin typeface="Arial"/>
                <a:ea typeface="Arial"/>
                <a:cs typeface="Arial"/>
                <a:sym typeface="Arial"/>
              </a:rPr>
              <a:t>BIG IDEA: </a:t>
            </a:r>
            <a:r>
              <a:rPr lang="en-US">
                <a:latin typeface="Arial"/>
                <a:ea typeface="Arial"/>
                <a:cs typeface="Arial"/>
                <a:sym typeface="Arial"/>
              </a:rPr>
              <a:t>Value is used to express 3D Form in 2 dimensional works of art</a:t>
            </a:r>
            <a:endParaRPr>
              <a:latin typeface="Arial"/>
              <a:ea typeface="Arial"/>
              <a:cs typeface="Arial"/>
              <a:sym typeface="Arial"/>
            </a:endParaRPr>
          </a:p>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None/>
            </a:pPr>
            <a:r>
              <a:rPr lang="en-US" sz="1200" b="1">
                <a:solidFill>
                  <a:schemeClr val="dk1"/>
                </a:solidFill>
                <a:latin typeface="Arial"/>
                <a:ea typeface="Arial"/>
                <a:cs typeface="Arial"/>
                <a:sym typeface="Arial"/>
              </a:rPr>
              <a:t>Discussion idea 1: </a:t>
            </a:r>
            <a:r>
              <a:rPr lang="en-US" sz="1200">
                <a:solidFill>
                  <a:schemeClr val="dk1"/>
                </a:solidFill>
                <a:latin typeface="Arial"/>
                <a:ea typeface="Arial"/>
                <a:cs typeface="Arial"/>
                <a:sym typeface="Arial"/>
              </a:rPr>
              <a:t>How do these artists use tints and shades differently? (Sharp contrast in light and dark vs. subtle transition between tones)</a:t>
            </a:r>
            <a:endParaRPr>
              <a:latin typeface="Arial"/>
              <a:ea typeface="Arial"/>
              <a:cs typeface="Arial"/>
              <a:sym typeface="Arial"/>
            </a:endParaRPr>
          </a:p>
          <a:p>
            <a:pPr marL="0" lvl="0" indent="0" algn="l" rtl="0">
              <a:spcBef>
                <a:spcPts val="0"/>
              </a:spcBef>
              <a:spcAft>
                <a:spcPts val="0"/>
              </a:spcAft>
              <a:buNone/>
            </a:pPr>
            <a:endParaRPr b="1">
              <a:latin typeface="Arial"/>
              <a:ea typeface="Arial"/>
              <a:cs typeface="Arial"/>
              <a:sym typeface="Arial"/>
            </a:endParaRPr>
          </a:p>
          <a:p>
            <a:pPr marL="0" lvl="0" indent="0" algn="l" rtl="0">
              <a:spcBef>
                <a:spcPts val="0"/>
              </a:spcBef>
              <a:spcAft>
                <a:spcPts val="0"/>
              </a:spcAft>
              <a:buNone/>
            </a:pPr>
            <a:r>
              <a:rPr lang="en-US" sz="1200" b="1">
                <a:solidFill>
                  <a:schemeClr val="dk1"/>
                </a:solidFill>
                <a:latin typeface="Arial"/>
                <a:ea typeface="Arial"/>
                <a:cs typeface="Arial"/>
                <a:sym typeface="Arial"/>
              </a:rPr>
              <a:t>Discussion idea 2: </a:t>
            </a:r>
            <a:r>
              <a:rPr lang="en-US" sz="1200">
                <a:solidFill>
                  <a:schemeClr val="dk1"/>
                </a:solidFill>
                <a:latin typeface="Arial"/>
                <a:ea typeface="Arial"/>
                <a:cs typeface="Arial"/>
                <a:sym typeface="Arial"/>
              </a:rPr>
              <a:t>What if the artist didn’t show light and dark values in these works? How would this change what you know about the object or person being portrayed? (e.g. wouldn’t know that the glass was 3D, wouldn’t know </a:t>
            </a:r>
            <a:r>
              <a:rPr lang="en-US" sz="1200" i="1">
                <a:solidFill>
                  <a:schemeClr val="dk1"/>
                </a:solidFill>
                <a:latin typeface="Arial"/>
                <a:ea typeface="Arial"/>
                <a:cs typeface="Arial"/>
                <a:sym typeface="Arial"/>
              </a:rPr>
              <a:t>The Survivor</a:t>
            </a:r>
            <a:r>
              <a:rPr lang="en-US" sz="1200">
                <a:solidFill>
                  <a:schemeClr val="dk1"/>
                </a:solidFill>
                <a:latin typeface="Arial"/>
                <a:ea typeface="Arial"/>
                <a:cs typeface="Arial"/>
                <a:sym typeface="Arial"/>
              </a:rPr>
              <a:t> was portraying a sunny day)</a:t>
            </a:r>
            <a:endParaRPr>
              <a:latin typeface="Arial"/>
              <a:ea typeface="Arial"/>
              <a:cs typeface="Arial"/>
              <a:sym typeface="Arial"/>
            </a:endParaRPr>
          </a:p>
          <a:p>
            <a:pPr marL="0" lvl="0" indent="0" algn="l" rtl="0">
              <a:spcBef>
                <a:spcPts val="0"/>
              </a:spcBef>
              <a:spcAft>
                <a:spcPts val="0"/>
              </a:spcAft>
              <a:buNone/>
            </a:pPr>
            <a:endParaRPr i="0">
              <a:latin typeface="Arial"/>
              <a:ea typeface="Arial"/>
              <a:cs typeface="Arial"/>
              <a:sym typeface="Arial"/>
            </a:endParaRPr>
          </a:p>
          <a:p>
            <a:pPr marL="0" lvl="0" indent="0" algn="l" rtl="0">
              <a:spcBef>
                <a:spcPts val="0"/>
              </a:spcBef>
              <a:spcAft>
                <a:spcPts val="0"/>
              </a:spcAft>
              <a:buNone/>
            </a:pPr>
            <a:r>
              <a:rPr lang="en-US" b="1" i="0">
                <a:latin typeface="Arial"/>
                <a:ea typeface="Arial"/>
                <a:cs typeface="Arial"/>
                <a:sym typeface="Arial"/>
              </a:rPr>
              <a:t>Teacher Fast Facts:</a:t>
            </a:r>
            <a:endParaRPr>
              <a:latin typeface="Arial"/>
              <a:ea typeface="Arial"/>
              <a:cs typeface="Arial"/>
              <a:sym typeface="Arial"/>
            </a:endParaRPr>
          </a:p>
          <a:p>
            <a:pPr marL="171450" lvl="0" indent="-171450" algn="l" rtl="0">
              <a:spcBef>
                <a:spcPts val="0"/>
              </a:spcBef>
              <a:spcAft>
                <a:spcPts val="0"/>
              </a:spcAft>
              <a:buClr>
                <a:schemeClr val="dk1"/>
              </a:buClr>
              <a:buSzPts val="1200"/>
              <a:buChar char="•"/>
            </a:pPr>
            <a:r>
              <a:rPr lang="en-US" i="0">
                <a:latin typeface="Arial"/>
                <a:ea typeface="Arial"/>
                <a:cs typeface="Arial"/>
                <a:sym typeface="Arial"/>
              </a:rPr>
              <a:t>Roy Lichtenstein (b.1923, d.1997) was a Pop Artist along with Andy Warhol-they were known for using recognizable images as their subject matter</a:t>
            </a:r>
            <a:endParaRPr>
              <a:latin typeface="Arial"/>
              <a:ea typeface="Arial"/>
              <a:cs typeface="Arial"/>
              <a:sym typeface="Arial"/>
            </a:endParaRPr>
          </a:p>
          <a:p>
            <a:pPr marL="171450" lvl="0" indent="-171450" algn="l" rtl="0">
              <a:spcBef>
                <a:spcPts val="0"/>
              </a:spcBef>
              <a:spcAft>
                <a:spcPts val="0"/>
              </a:spcAft>
              <a:buClr>
                <a:schemeClr val="dk1"/>
              </a:buClr>
              <a:buSzPts val="1200"/>
              <a:buChar char="•"/>
            </a:pPr>
            <a:r>
              <a:rPr lang="en-US">
                <a:latin typeface="Arial"/>
                <a:ea typeface="Arial"/>
                <a:cs typeface="Arial"/>
                <a:sym typeface="Arial"/>
              </a:rPr>
              <a:t>Lithography is a printmaking process where you can only print 1 color at a time, so this work had to be printed 3 times to be completed</a:t>
            </a:r>
            <a:endParaRPr>
              <a:latin typeface="Arial"/>
              <a:ea typeface="Arial"/>
              <a:cs typeface="Arial"/>
              <a:sym typeface="Arial"/>
            </a:endParaRPr>
          </a:p>
          <a:p>
            <a:pPr marL="171450" lvl="0" indent="-171450" algn="l" rtl="0">
              <a:spcBef>
                <a:spcPts val="0"/>
              </a:spcBef>
              <a:spcAft>
                <a:spcPts val="0"/>
              </a:spcAft>
              <a:buClr>
                <a:schemeClr val="dk1"/>
              </a:buClr>
              <a:buSzPts val="1200"/>
              <a:buChar char="•"/>
            </a:pPr>
            <a:r>
              <a:rPr lang="en-US">
                <a:latin typeface="Arial"/>
                <a:ea typeface="Arial"/>
                <a:cs typeface="Arial"/>
                <a:sym typeface="Arial"/>
              </a:rPr>
              <a:t>Louise Cherwak (d. 2008) lived in Florida for all of her life</a:t>
            </a:r>
            <a:endParaRPr>
              <a:latin typeface="Arial"/>
              <a:ea typeface="Arial"/>
              <a:cs typeface="Arial"/>
              <a:sym typeface="Arial"/>
            </a:endParaRPr>
          </a:p>
          <a:p>
            <a:pPr marL="171450" lvl="0" indent="-171450" algn="l" rtl="0">
              <a:spcBef>
                <a:spcPts val="0"/>
              </a:spcBef>
              <a:spcAft>
                <a:spcPts val="0"/>
              </a:spcAft>
              <a:buClr>
                <a:schemeClr val="dk1"/>
              </a:buClr>
              <a:buSzPts val="1200"/>
              <a:buChar char="•"/>
            </a:pPr>
            <a:r>
              <a:rPr lang="en-US">
                <a:latin typeface="Arial"/>
                <a:ea typeface="Arial"/>
                <a:cs typeface="Arial"/>
                <a:sym typeface="Arial"/>
              </a:rPr>
              <a:t>Her drawings are often mistaken for photographs, but she likes to take the time to make drawings that are detailed and emotional</a:t>
            </a:r>
            <a:endParaRPr>
              <a:latin typeface="Arial"/>
              <a:ea typeface="Arial"/>
              <a:cs typeface="Arial"/>
              <a:sym typeface="Arial"/>
            </a:endParaRPr>
          </a:p>
          <a:p>
            <a:pPr marL="171450" lvl="0" indent="-171450" algn="l" rtl="0">
              <a:spcBef>
                <a:spcPts val="0"/>
              </a:spcBef>
              <a:spcAft>
                <a:spcPts val="0"/>
              </a:spcAft>
              <a:buClr>
                <a:schemeClr val="dk1"/>
              </a:buClr>
              <a:buSzPts val="1200"/>
              <a:buChar char="•"/>
            </a:pPr>
            <a:r>
              <a:rPr lang="en-US">
                <a:latin typeface="Arial"/>
                <a:ea typeface="Arial"/>
                <a:cs typeface="Arial"/>
                <a:sym typeface="Arial"/>
              </a:rPr>
              <a:t>Uses a range of 14 different graphite pencils to try to replicate the tones/feelings of colors we would see in real life</a:t>
            </a:r>
            <a:endParaRPr>
              <a:latin typeface="Arial"/>
              <a:ea typeface="Arial"/>
              <a:cs typeface="Arial"/>
              <a:sym typeface="Arial"/>
            </a:endParaRPr>
          </a:p>
        </p:txBody>
      </p:sp>
      <p:sp>
        <p:nvSpPr>
          <p:cNvPr id="133" name="Google Shape;133;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1">
                <a:solidFill>
                  <a:schemeClr val="dk1"/>
                </a:solidFill>
                <a:latin typeface="Arial"/>
                <a:ea typeface="Arial"/>
                <a:cs typeface="Arial"/>
                <a:sym typeface="Arial"/>
              </a:rPr>
              <a:t>Definition:</a:t>
            </a:r>
            <a:r>
              <a:rPr lang="en-US" sz="1200">
                <a:solidFill>
                  <a:schemeClr val="dk1"/>
                </a:solidFill>
                <a:latin typeface="Arial"/>
                <a:ea typeface="Arial"/>
                <a:cs typeface="Arial"/>
                <a:sym typeface="Arial"/>
              </a:rPr>
              <a:t> how the surface of a material looks and “feels”</a:t>
            </a:r>
            <a:endParaRPr>
              <a:latin typeface="Arial"/>
              <a:ea typeface="Arial"/>
              <a:cs typeface="Arial"/>
              <a:sym typeface="Arial"/>
            </a:endParaRPr>
          </a:p>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None/>
            </a:pPr>
            <a:r>
              <a:rPr lang="en-US" sz="1200" b="1">
                <a:solidFill>
                  <a:schemeClr val="dk1"/>
                </a:solidFill>
                <a:latin typeface="Arial"/>
                <a:ea typeface="Arial"/>
                <a:cs typeface="Arial"/>
                <a:sym typeface="Arial"/>
              </a:rPr>
              <a:t>BIG IDEA: </a:t>
            </a:r>
            <a:r>
              <a:rPr lang="en-US" sz="1200">
                <a:solidFill>
                  <a:schemeClr val="dk1"/>
                </a:solidFill>
                <a:latin typeface="Arial"/>
                <a:ea typeface="Arial"/>
                <a:cs typeface="Arial"/>
                <a:sym typeface="Arial"/>
              </a:rPr>
              <a:t>Texture can be </a:t>
            </a:r>
            <a:r>
              <a:rPr lang="en-US" sz="1200" u="sng">
                <a:solidFill>
                  <a:schemeClr val="dk1"/>
                </a:solidFill>
                <a:latin typeface="Arial"/>
                <a:ea typeface="Arial"/>
                <a:cs typeface="Arial"/>
                <a:sym typeface="Arial"/>
              </a:rPr>
              <a:t>tactile</a:t>
            </a:r>
            <a:r>
              <a:rPr lang="en-US" sz="1200">
                <a:solidFill>
                  <a:schemeClr val="dk1"/>
                </a:solidFill>
                <a:latin typeface="Arial"/>
                <a:ea typeface="Arial"/>
                <a:cs typeface="Arial"/>
                <a:sym typeface="Arial"/>
              </a:rPr>
              <a:t> (real) or </a:t>
            </a:r>
            <a:r>
              <a:rPr lang="en-US" sz="1200" u="sng">
                <a:solidFill>
                  <a:schemeClr val="dk1"/>
                </a:solidFill>
                <a:latin typeface="Arial"/>
                <a:ea typeface="Arial"/>
                <a:cs typeface="Arial"/>
                <a:sym typeface="Arial"/>
              </a:rPr>
              <a:t>visual</a:t>
            </a:r>
            <a:r>
              <a:rPr lang="en-US" sz="1200">
                <a:solidFill>
                  <a:schemeClr val="dk1"/>
                </a:solidFill>
                <a:latin typeface="Arial"/>
                <a:ea typeface="Arial"/>
                <a:cs typeface="Arial"/>
                <a:sym typeface="Arial"/>
              </a:rPr>
              <a:t> (conveyed when no texture present)</a:t>
            </a:r>
            <a:endParaRPr>
              <a:latin typeface="Arial"/>
              <a:ea typeface="Arial"/>
              <a:cs typeface="Arial"/>
              <a:sym typeface="Arial"/>
            </a:endParaRPr>
          </a:p>
          <a:p>
            <a:pPr marL="0" lvl="0" indent="0" algn="l" rtl="0">
              <a:spcBef>
                <a:spcPts val="0"/>
              </a:spcBef>
              <a:spcAft>
                <a:spcPts val="0"/>
              </a:spcAft>
              <a:buNone/>
            </a:pPr>
            <a:r>
              <a:rPr lang="en-US" sz="1200">
                <a:solidFill>
                  <a:schemeClr val="dk1"/>
                </a:solidFill>
                <a:latin typeface="Arial"/>
                <a:ea typeface="Arial"/>
                <a:cs typeface="Arial"/>
                <a:sym typeface="Arial"/>
              </a:rPr>
              <a:t> </a:t>
            </a:r>
            <a:endParaRPr>
              <a:latin typeface="Arial"/>
              <a:ea typeface="Arial"/>
              <a:cs typeface="Arial"/>
              <a:sym typeface="Arial"/>
            </a:endParaRPr>
          </a:p>
          <a:p>
            <a:pPr marL="0" lvl="0" indent="0" algn="l" rtl="0">
              <a:spcBef>
                <a:spcPts val="0"/>
              </a:spcBef>
              <a:spcAft>
                <a:spcPts val="0"/>
              </a:spcAft>
              <a:buNone/>
            </a:pPr>
            <a:r>
              <a:rPr lang="en-US" sz="1200" b="1">
                <a:solidFill>
                  <a:schemeClr val="dk1"/>
                </a:solidFill>
                <a:latin typeface="Arial"/>
                <a:ea typeface="Arial"/>
                <a:cs typeface="Arial"/>
                <a:sym typeface="Arial"/>
              </a:rPr>
              <a:t>Discussion idea 1: </a:t>
            </a:r>
            <a:r>
              <a:rPr lang="en-US" sz="1200">
                <a:solidFill>
                  <a:schemeClr val="dk1"/>
                </a:solidFill>
                <a:latin typeface="Arial"/>
                <a:ea typeface="Arial"/>
                <a:cs typeface="Arial"/>
                <a:sym typeface="Arial"/>
              </a:rPr>
              <a:t>How did the artists create texture in their work? (painted it vs. combined textured items together) What is a benefit of creating texture in each way?</a:t>
            </a:r>
            <a:endParaRPr>
              <a:latin typeface="Arial"/>
              <a:ea typeface="Arial"/>
              <a:cs typeface="Arial"/>
              <a:sym typeface="Arial"/>
            </a:endParaRPr>
          </a:p>
          <a:p>
            <a:pPr marL="0" lvl="0" indent="0" algn="l" rtl="0">
              <a:spcBef>
                <a:spcPts val="0"/>
              </a:spcBef>
              <a:spcAft>
                <a:spcPts val="0"/>
              </a:spcAft>
              <a:buNone/>
            </a:pPr>
            <a:endParaRPr b="1">
              <a:latin typeface="Arial"/>
              <a:ea typeface="Arial"/>
              <a:cs typeface="Arial"/>
              <a:sym typeface="Arial"/>
            </a:endParaRPr>
          </a:p>
          <a:p>
            <a:pPr marL="0" lvl="0" indent="0" algn="l" rtl="0">
              <a:spcBef>
                <a:spcPts val="0"/>
              </a:spcBef>
              <a:spcAft>
                <a:spcPts val="0"/>
              </a:spcAft>
              <a:buNone/>
            </a:pPr>
            <a:r>
              <a:rPr lang="en-US" sz="1200" b="1">
                <a:solidFill>
                  <a:schemeClr val="dk1"/>
                </a:solidFill>
                <a:latin typeface="Arial"/>
                <a:ea typeface="Arial"/>
                <a:cs typeface="Arial"/>
                <a:sym typeface="Arial"/>
              </a:rPr>
              <a:t>Discussion idea 2: </a:t>
            </a:r>
            <a:r>
              <a:rPr lang="en-US" sz="1200">
                <a:solidFill>
                  <a:schemeClr val="dk1"/>
                </a:solidFill>
                <a:latin typeface="Arial"/>
                <a:ea typeface="Arial"/>
                <a:cs typeface="Arial"/>
                <a:sym typeface="Arial"/>
              </a:rPr>
              <a:t>What are some challenges an artist might face if they are making a work with </a:t>
            </a:r>
            <a:r>
              <a:rPr lang="en-US" sz="1200" u="sng">
                <a:solidFill>
                  <a:schemeClr val="dk1"/>
                </a:solidFill>
                <a:latin typeface="Arial"/>
                <a:ea typeface="Arial"/>
                <a:cs typeface="Arial"/>
                <a:sym typeface="Arial"/>
              </a:rPr>
              <a:t>tactile</a:t>
            </a:r>
            <a:r>
              <a:rPr lang="en-US" sz="1200">
                <a:solidFill>
                  <a:schemeClr val="dk1"/>
                </a:solidFill>
                <a:latin typeface="Arial"/>
                <a:ea typeface="Arial"/>
                <a:cs typeface="Arial"/>
                <a:sym typeface="Arial"/>
              </a:rPr>
              <a:t> texture? (Trouble finding the right texture, difficult to hang on a wall, etc.)</a:t>
            </a:r>
            <a:endParaRPr>
              <a:latin typeface="Arial"/>
              <a:ea typeface="Arial"/>
              <a:cs typeface="Arial"/>
              <a:sym typeface="Arial"/>
            </a:endParaRPr>
          </a:p>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None/>
            </a:pPr>
            <a:r>
              <a:rPr lang="en-US" b="1">
                <a:latin typeface="Arial"/>
                <a:ea typeface="Arial"/>
                <a:cs typeface="Arial"/>
                <a:sym typeface="Arial"/>
              </a:rPr>
              <a:t>Teacher Fast Facts:</a:t>
            </a:r>
            <a:endParaRPr>
              <a:latin typeface="Arial"/>
              <a:ea typeface="Arial"/>
              <a:cs typeface="Arial"/>
              <a:sym typeface="Arial"/>
            </a:endParaRPr>
          </a:p>
          <a:p>
            <a:pPr marL="171450" lvl="0" indent="-171450" algn="l" rtl="0">
              <a:spcBef>
                <a:spcPts val="0"/>
              </a:spcBef>
              <a:spcAft>
                <a:spcPts val="0"/>
              </a:spcAft>
              <a:buClr>
                <a:schemeClr val="dk1"/>
              </a:buClr>
              <a:buSzPts val="1200"/>
              <a:buChar char="•"/>
            </a:pPr>
            <a:r>
              <a:rPr lang="en-US">
                <a:latin typeface="Arial"/>
                <a:ea typeface="Arial"/>
                <a:cs typeface="Arial"/>
                <a:sym typeface="Arial"/>
              </a:rPr>
              <a:t>Maggie Davis (contemporary) thinks abstract paintings can have their own narrative and convey emotions.</a:t>
            </a:r>
            <a:endParaRPr>
              <a:latin typeface="Arial"/>
              <a:ea typeface="Arial"/>
              <a:cs typeface="Arial"/>
              <a:sym typeface="Arial"/>
            </a:endParaRPr>
          </a:p>
          <a:p>
            <a:pPr marL="171450" lvl="0" indent="-171450" algn="l" rtl="0">
              <a:spcBef>
                <a:spcPts val="0"/>
              </a:spcBef>
              <a:spcAft>
                <a:spcPts val="0"/>
              </a:spcAft>
              <a:buClr>
                <a:schemeClr val="dk1"/>
              </a:buClr>
              <a:buSzPts val="1200"/>
              <a:buChar char="•"/>
            </a:pPr>
            <a:r>
              <a:rPr lang="en-US">
                <a:latin typeface="Arial"/>
                <a:ea typeface="Arial"/>
                <a:cs typeface="Arial"/>
                <a:sym typeface="Arial"/>
              </a:rPr>
              <a:t>Wants the elements of her work (texture, color, shape) to interact in a relational way, much like people do.</a:t>
            </a:r>
            <a:endParaRPr>
              <a:latin typeface="Arial"/>
              <a:ea typeface="Arial"/>
              <a:cs typeface="Arial"/>
              <a:sym typeface="Arial"/>
            </a:endParaRPr>
          </a:p>
        </p:txBody>
      </p:sp>
      <p:sp>
        <p:nvSpPr>
          <p:cNvPr id="143" name="Google Shape;143;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1">
                <a:solidFill>
                  <a:schemeClr val="dk1"/>
                </a:solidFill>
                <a:latin typeface="Arial"/>
                <a:ea typeface="Arial"/>
                <a:cs typeface="Arial"/>
                <a:sym typeface="Arial"/>
              </a:rPr>
              <a:t>Definition:</a:t>
            </a:r>
            <a:r>
              <a:rPr lang="en-US" sz="1200">
                <a:solidFill>
                  <a:schemeClr val="dk1"/>
                </a:solidFill>
                <a:latin typeface="Arial"/>
                <a:ea typeface="Arial"/>
                <a:cs typeface="Arial"/>
                <a:sym typeface="Arial"/>
              </a:rPr>
              <a:t> the creation of depth in a work of art.</a:t>
            </a:r>
            <a:r>
              <a:rPr lang="en-US">
                <a:latin typeface="Arial"/>
                <a:ea typeface="Arial"/>
                <a:cs typeface="Arial"/>
                <a:sym typeface="Arial"/>
              </a:rPr>
              <a:t/>
            </a:r>
            <a:br>
              <a:rPr lang="en-US">
                <a:latin typeface="Arial"/>
                <a:ea typeface="Arial"/>
                <a:cs typeface="Arial"/>
                <a:sym typeface="Arial"/>
              </a:rPr>
            </a:br>
            <a:endParaRPr>
              <a:latin typeface="Arial"/>
              <a:ea typeface="Arial"/>
              <a:cs typeface="Arial"/>
              <a:sym typeface="Arial"/>
            </a:endParaRPr>
          </a:p>
          <a:p>
            <a:pPr marL="0" lvl="0" indent="0" algn="l" rtl="0">
              <a:spcBef>
                <a:spcPts val="0"/>
              </a:spcBef>
              <a:spcAft>
                <a:spcPts val="0"/>
              </a:spcAft>
              <a:buNone/>
            </a:pPr>
            <a:r>
              <a:rPr lang="en-US" sz="1200" b="1">
                <a:solidFill>
                  <a:schemeClr val="dk1"/>
                </a:solidFill>
                <a:latin typeface="Arial"/>
                <a:ea typeface="Arial"/>
                <a:cs typeface="Arial"/>
                <a:sym typeface="Arial"/>
              </a:rPr>
              <a:t>Three areas of a composition: </a:t>
            </a:r>
            <a:endParaRPr b="1">
              <a:latin typeface="Arial"/>
              <a:ea typeface="Arial"/>
              <a:cs typeface="Arial"/>
              <a:sym typeface="Arial"/>
            </a:endParaRPr>
          </a:p>
          <a:p>
            <a:pPr marL="0" lvl="0" indent="0" algn="l" rtl="0">
              <a:spcBef>
                <a:spcPts val="0"/>
              </a:spcBef>
              <a:spcAft>
                <a:spcPts val="0"/>
              </a:spcAft>
              <a:buNone/>
            </a:pPr>
            <a:r>
              <a:rPr lang="en-US" sz="1200" u="sng">
                <a:solidFill>
                  <a:schemeClr val="dk1"/>
                </a:solidFill>
                <a:latin typeface="Arial"/>
                <a:ea typeface="Arial"/>
                <a:cs typeface="Arial"/>
                <a:sym typeface="Arial"/>
              </a:rPr>
              <a:t>Foreground</a:t>
            </a:r>
            <a:r>
              <a:rPr lang="en-US" sz="1200">
                <a:solidFill>
                  <a:schemeClr val="dk1"/>
                </a:solidFill>
                <a:latin typeface="Arial"/>
                <a:ea typeface="Arial"/>
                <a:cs typeface="Arial"/>
                <a:sym typeface="Arial"/>
              </a:rPr>
              <a:t> - the part of an artwork that seems to be the closest to you</a:t>
            </a:r>
            <a:endParaRPr>
              <a:latin typeface="Arial"/>
              <a:ea typeface="Arial"/>
              <a:cs typeface="Arial"/>
              <a:sym typeface="Arial"/>
            </a:endParaRPr>
          </a:p>
          <a:p>
            <a:pPr marL="0" lvl="0" indent="0" algn="l" rtl="0">
              <a:spcBef>
                <a:spcPts val="0"/>
              </a:spcBef>
              <a:spcAft>
                <a:spcPts val="0"/>
              </a:spcAft>
              <a:buNone/>
            </a:pPr>
            <a:r>
              <a:rPr lang="en-US" sz="1200" u="sng">
                <a:solidFill>
                  <a:schemeClr val="dk1"/>
                </a:solidFill>
                <a:latin typeface="Arial"/>
                <a:ea typeface="Arial"/>
                <a:cs typeface="Arial"/>
                <a:sym typeface="Arial"/>
              </a:rPr>
              <a:t>Middle ground</a:t>
            </a:r>
            <a:r>
              <a:rPr lang="en-US" sz="1200">
                <a:solidFill>
                  <a:schemeClr val="dk1"/>
                </a:solidFill>
                <a:latin typeface="Arial"/>
                <a:ea typeface="Arial"/>
                <a:cs typeface="Arial"/>
                <a:sym typeface="Arial"/>
              </a:rPr>
              <a:t> - the part of an artwork that is between the background and the foreground</a:t>
            </a:r>
            <a:endParaRPr>
              <a:latin typeface="Arial"/>
              <a:ea typeface="Arial"/>
              <a:cs typeface="Arial"/>
              <a:sym typeface="Arial"/>
            </a:endParaRPr>
          </a:p>
          <a:p>
            <a:pPr marL="0" lvl="0" indent="0" algn="l" rtl="0">
              <a:spcBef>
                <a:spcPts val="0"/>
              </a:spcBef>
              <a:spcAft>
                <a:spcPts val="0"/>
              </a:spcAft>
              <a:buNone/>
            </a:pPr>
            <a:r>
              <a:rPr lang="en-US" sz="1200" u="sng">
                <a:solidFill>
                  <a:schemeClr val="dk1"/>
                </a:solidFill>
                <a:latin typeface="Arial"/>
                <a:ea typeface="Arial"/>
                <a:cs typeface="Arial"/>
                <a:sym typeface="Arial"/>
              </a:rPr>
              <a:t>Background</a:t>
            </a:r>
            <a:r>
              <a:rPr lang="en-US" sz="1200">
                <a:solidFill>
                  <a:schemeClr val="dk1"/>
                </a:solidFill>
                <a:latin typeface="Arial"/>
                <a:ea typeface="Arial"/>
                <a:cs typeface="Arial"/>
                <a:sym typeface="Arial"/>
              </a:rPr>
              <a:t> - the part of an artwork that seems to be the farthest from you</a:t>
            </a:r>
            <a:endParaRPr>
              <a:latin typeface="Arial"/>
              <a:ea typeface="Arial"/>
              <a:cs typeface="Arial"/>
              <a:sym typeface="Arial"/>
            </a:endParaRPr>
          </a:p>
          <a:p>
            <a:pPr marL="0" lvl="0" indent="0" algn="l" rtl="0">
              <a:spcBef>
                <a:spcPts val="0"/>
              </a:spcBef>
              <a:spcAft>
                <a:spcPts val="0"/>
              </a:spcAft>
              <a:buNone/>
            </a:pPr>
            <a:endParaRPr sz="1200">
              <a:solidFill>
                <a:schemeClr val="dk1"/>
              </a:solidFill>
              <a:latin typeface="Arial"/>
              <a:ea typeface="Arial"/>
              <a:cs typeface="Arial"/>
              <a:sym typeface="Arial"/>
            </a:endParaRPr>
          </a:p>
          <a:p>
            <a:pPr marL="0" lvl="0" indent="0" algn="l" rtl="0">
              <a:spcBef>
                <a:spcPts val="0"/>
              </a:spcBef>
              <a:spcAft>
                <a:spcPts val="0"/>
              </a:spcAft>
              <a:buNone/>
            </a:pPr>
            <a:r>
              <a:rPr lang="en-US" b="1">
                <a:latin typeface="Arial"/>
                <a:ea typeface="Arial"/>
                <a:cs typeface="Arial"/>
                <a:sym typeface="Arial"/>
              </a:rPr>
              <a:t>BIG IDEA: </a:t>
            </a:r>
            <a:r>
              <a:rPr lang="en-US">
                <a:latin typeface="Arial"/>
                <a:ea typeface="Arial"/>
                <a:cs typeface="Arial"/>
                <a:sym typeface="Arial"/>
              </a:rPr>
              <a:t>Some artists choose to create a realistic sense of space in their artworks, while others do not</a:t>
            </a:r>
            <a:endParaRPr>
              <a:latin typeface="Arial"/>
              <a:ea typeface="Arial"/>
              <a:cs typeface="Arial"/>
              <a:sym typeface="Arial"/>
            </a:endParaRPr>
          </a:p>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None/>
            </a:pPr>
            <a:r>
              <a:rPr lang="en-US" b="1">
                <a:latin typeface="Arial"/>
                <a:ea typeface="Arial"/>
                <a:cs typeface="Arial"/>
                <a:sym typeface="Arial"/>
              </a:rPr>
              <a:t>Discussion idea 1: </a:t>
            </a:r>
            <a:r>
              <a:rPr lang="en-US">
                <a:latin typeface="Arial"/>
                <a:ea typeface="Arial"/>
                <a:cs typeface="Arial"/>
                <a:sym typeface="Arial"/>
              </a:rPr>
              <a:t>How can you tell what is in the foreground and background of each work? (e.g. overlapping as opposed to changes in size, etc.)</a:t>
            </a:r>
            <a:endParaRPr>
              <a:latin typeface="Arial"/>
              <a:ea typeface="Arial"/>
              <a:cs typeface="Arial"/>
              <a:sym typeface="Arial"/>
            </a:endParaRPr>
          </a:p>
          <a:p>
            <a:pPr marL="0" lvl="0" indent="0" algn="l" rtl="0">
              <a:spcBef>
                <a:spcPts val="0"/>
              </a:spcBef>
              <a:spcAft>
                <a:spcPts val="0"/>
              </a:spcAft>
              <a:buNone/>
            </a:pPr>
            <a:endParaRPr b="1">
              <a:latin typeface="Arial"/>
              <a:ea typeface="Arial"/>
              <a:cs typeface="Arial"/>
              <a:sym typeface="Arial"/>
            </a:endParaRPr>
          </a:p>
          <a:p>
            <a:pPr marL="0" lvl="0" indent="0" algn="l" rtl="0">
              <a:spcBef>
                <a:spcPts val="0"/>
              </a:spcBef>
              <a:spcAft>
                <a:spcPts val="0"/>
              </a:spcAft>
              <a:buNone/>
            </a:pPr>
            <a:r>
              <a:rPr lang="en-US" sz="1200" b="1">
                <a:solidFill>
                  <a:schemeClr val="dk1"/>
                </a:solidFill>
                <a:latin typeface="Arial"/>
                <a:ea typeface="Arial"/>
                <a:cs typeface="Arial"/>
                <a:sym typeface="Arial"/>
              </a:rPr>
              <a:t>Discussion idea 2: </a:t>
            </a:r>
            <a:r>
              <a:rPr lang="en-US" sz="1200">
                <a:solidFill>
                  <a:schemeClr val="dk1"/>
                </a:solidFill>
                <a:latin typeface="Arial"/>
                <a:ea typeface="Arial"/>
                <a:cs typeface="Arial"/>
                <a:sym typeface="Arial"/>
              </a:rPr>
              <a:t>Where do you see checkerboard (or repeating square) patterns used in these two works? How does the artist use this pattern to show perspective? (e.g. pattern changes direction on woman’s clothes to show 3D effect, checkerboard in </a:t>
            </a:r>
            <a:r>
              <a:rPr lang="en-US" sz="1200" i="1">
                <a:solidFill>
                  <a:schemeClr val="dk1"/>
                </a:solidFill>
                <a:latin typeface="Arial"/>
                <a:ea typeface="Arial"/>
                <a:cs typeface="Arial"/>
                <a:sym typeface="Arial"/>
              </a:rPr>
              <a:t>Philosophy</a:t>
            </a:r>
            <a:r>
              <a:rPr lang="en-US" sz="1200">
                <a:solidFill>
                  <a:schemeClr val="dk1"/>
                </a:solidFill>
                <a:latin typeface="Arial"/>
                <a:ea typeface="Arial"/>
                <a:cs typeface="Arial"/>
                <a:sym typeface="Arial"/>
              </a:rPr>
              <a:t> is diagonal to show depth)</a:t>
            </a:r>
            <a:endParaRPr>
              <a:latin typeface="Arial"/>
              <a:ea typeface="Arial"/>
              <a:cs typeface="Arial"/>
              <a:sym typeface="Arial"/>
            </a:endParaRPr>
          </a:p>
          <a:p>
            <a:pPr marL="0" lvl="0" indent="0" algn="l" rtl="0">
              <a:spcBef>
                <a:spcPts val="0"/>
              </a:spcBef>
              <a:spcAft>
                <a:spcPts val="0"/>
              </a:spcAft>
              <a:buNone/>
            </a:pPr>
            <a:endParaRPr sz="1200">
              <a:solidFill>
                <a:schemeClr val="dk1"/>
              </a:solidFill>
              <a:latin typeface="Arial"/>
              <a:ea typeface="Arial"/>
              <a:cs typeface="Arial"/>
              <a:sym typeface="Arial"/>
            </a:endParaRPr>
          </a:p>
          <a:p>
            <a:pPr marL="0" lvl="0" indent="0" algn="l" rtl="0">
              <a:spcBef>
                <a:spcPts val="0"/>
              </a:spcBef>
              <a:spcAft>
                <a:spcPts val="0"/>
              </a:spcAft>
              <a:buNone/>
            </a:pPr>
            <a:r>
              <a:rPr lang="en-US" sz="1200" b="1">
                <a:solidFill>
                  <a:schemeClr val="dk1"/>
                </a:solidFill>
                <a:latin typeface="Arial"/>
                <a:ea typeface="Arial"/>
                <a:cs typeface="Arial"/>
                <a:sym typeface="Arial"/>
              </a:rPr>
              <a:t>Teacher Fast Facts:</a:t>
            </a:r>
            <a:endParaRPr>
              <a:latin typeface="Arial"/>
              <a:ea typeface="Arial"/>
              <a:cs typeface="Arial"/>
              <a:sym typeface="Arial"/>
            </a:endParaRPr>
          </a:p>
          <a:p>
            <a:pPr marL="171450" lvl="0" indent="-171450" algn="l" rtl="0">
              <a:spcBef>
                <a:spcPts val="0"/>
              </a:spcBef>
              <a:spcAft>
                <a:spcPts val="0"/>
              </a:spcAft>
              <a:buClr>
                <a:schemeClr val="dk1"/>
              </a:buClr>
              <a:buSzPts val="1200"/>
              <a:buChar char="•"/>
            </a:pPr>
            <a:r>
              <a:rPr lang="en-US" sz="1200" i="0">
                <a:solidFill>
                  <a:schemeClr val="dk1"/>
                </a:solidFill>
                <a:latin typeface="Arial"/>
                <a:ea typeface="Arial"/>
                <a:cs typeface="Arial"/>
                <a:sym typeface="Arial"/>
              </a:rPr>
              <a:t>The artist </a:t>
            </a:r>
            <a:r>
              <a:rPr lang="en-US" sz="1200">
                <a:solidFill>
                  <a:schemeClr val="dk1"/>
                </a:solidFill>
                <a:latin typeface="Arial"/>
                <a:ea typeface="Arial"/>
                <a:cs typeface="Arial"/>
                <a:sym typeface="Arial"/>
              </a:rPr>
              <a:t>Yoshitoshi is recognized as a Japanese master in woodblock printing, in which wood is carved to make a stamp and each color is printed one at a time</a:t>
            </a:r>
            <a:endParaRPr sz="1200">
              <a:solidFill>
                <a:schemeClr val="dk1"/>
              </a:solidFill>
              <a:latin typeface="Arial"/>
              <a:ea typeface="Arial"/>
              <a:cs typeface="Arial"/>
              <a:sym typeface="Arial"/>
            </a:endParaRPr>
          </a:p>
          <a:p>
            <a:pPr marL="171450" lvl="0" indent="-171450" algn="l" rtl="0">
              <a:spcBef>
                <a:spcPts val="0"/>
              </a:spcBef>
              <a:spcAft>
                <a:spcPts val="0"/>
              </a:spcAft>
              <a:buClr>
                <a:schemeClr val="dk1"/>
              </a:buClr>
              <a:buSzPts val="1200"/>
              <a:buChar char="•"/>
            </a:pPr>
            <a:r>
              <a:rPr lang="en-US" sz="1200" i="1">
                <a:solidFill>
                  <a:schemeClr val="dk1"/>
                </a:solidFill>
                <a:latin typeface="Arial"/>
                <a:ea typeface="Arial"/>
                <a:cs typeface="Arial"/>
                <a:sym typeface="Arial"/>
              </a:rPr>
              <a:t>Expectant</a:t>
            </a:r>
            <a:r>
              <a:rPr lang="en-US" sz="1200" i="0">
                <a:solidFill>
                  <a:schemeClr val="dk1"/>
                </a:solidFill>
                <a:latin typeface="Arial"/>
                <a:ea typeface="Arial"/>
                <a:cs typeface="Arial"/>
                <a:sym typeface="Arial"/>
              </a:rPr>
              <a:t> is one of a </a:t>
            </a:r>
            <a:r>
              <a:rPr lang="en-US" sz="1200">
                <a:solidFill>
                  <a:schemeClr val="dk1"/>
                </a:solidFill>
                <a:latin typeface="Arial"/>
                <a:ea typeface="Arial"/>
                <a:cs typeface="Arial"/>
                <a:sym typeface="Arial"/>
              </a:rPr>
              <a:t>series called Thirty Two Aspects of Customs and Manners. All 32 works are related in theme and story</a:t>
            </a:r>
            <a:endParaRPr sz="1200">
              <a:solidFill>
                <a:schemeClr val="dk1"/>
              </a:solidFill>
              <a:latin typeface="Arial"/>
              <a:ea typeface="Arial"/>
              <a:cs typeface="Arial"/>
              <a:sym typeface="Arial"/>
            </a:endParaRPr>
          </a:p>
          <a:p>
            <a:pPr marL="171450" lvl="0" indent="-171450" algn="l" rtl="0">
              <a:spcBef>
                <a:spcPts val="0"/>
              </a:spcBef>
              <a:spcAft>
                <a:spcPts val="0"/>
              </a:spcAft>
              <a:buClr>
                <a:schemeClr val="dk1"/>
              </a:buClr>
              <a:buSzPts val="1200"/>
              <a:buChar char="•"/>
            </a:pPr>
            <a:r>
              <a:rPr lang="en-US" sz="1200">
                <a:solidFill>
                  <a:schemeClr val="dk1"/>
                </a:solidFill>
                <a:latin typeface="Arial"/>
                <a:ea typeface="Arial"/>
                <a:cs typeface="Arial"/>
                <a:sym typeface="Arial"/>
              </a:rPr>
              <a:t>Humberto Calzada was born in Havana, Cuba. His artworks are inspired by the architecture there</a:t>
            </a:r>
            <a:endParaRPr>
              <a:latin typeface="Arial"/>
              <a:ea typeface="Arial"/>
              <a:cs typeface="Arial"/>
              <a:sym typeface="Arial"/>
            </a:endParaRPr>
          </a:p>
          <a:p>
            <a:pPr marL="171450" lvl="0" indent="-171450" algn="l" rtl="0">
              <a:spcBef>
                <a:spcPts val="0"/>
              </a:spcBef>
              <a:spcAft>
                <a:spcPts val="0"/>
              </a:spcAft>
              <a:buClr>
                <a:schemeClr val="dk1"/>
              </a:buClr>
              <a:buSzPts val="1200"/>
              <a:buChar char="•"/>
            </a:pPr>
            <a:r>
              <a:rPr lang="en-US" sz="1200">
                <a:solidFill>
                  <a:schemeClr val="dk1"/>
                </a:solidFill>
                <a:latin typeface="Arial"/>
                <a:ea typeface="Arial"/>
                <a:cs typeface="Arial"/>
                <a:sym typeface="Arial"/>
              </a:rPr>
              <a:t>His works are supposed to feel dreamlike, and he was influenced by surrealism.</a:t>
            </a:r>
            <a:endParaRPr sz="1200">
              <a:solidFill>
                <a:schemeClr val="dk1"/>
              </a:solidFill>
              <a:latin typeface="Calibri"/>
              <a:ea typeface="Calibri"/>
              <a:cs typeface="Calibri"/>
              <a:sym typeface="Calibri"/>
            </a:endParaRPr>
          </a:p>
        </p:txBody>
      </p:sp>
      <p:sp>
        <p:nvSpPr>
          <p:cNvPr id="153" name="Google Shape;153;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0"/>
          <p:cNvSpPr txBox="1">
            <a:spLocks noGrp="1"/>
          </p:cNvSpPr>
          <p:nvPr>
            <p:ph type="ctrTitle"/>
          </p:nvPr>
        </p:nvSpPr>
        <p:spPr>
          <a:xfrm>
            <a:off x="685800" y="841772"/>
            <a:ext cx="7772400" cy="17907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0"/>
          <p:cNvSpPr txBox="1">
            <a:spLocks noGrp="1"/>
          </p:cNvSpPr>
          <p:nvPr>
            <p:ph type="subTitle" idx="1"/>
          </p:nvPr>
        </p:nvSpPr>
        <p:spPr>
          <a:xfrm>
            <a:off x="1143000" y="2701529"/>
            <a:ext cx="6858000" cy="12417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lt1"/>
              </a:buClr>
              <a:buSzPts val="2400"/>
              <a:buNone/>
              <a:defRPr sz="2400"/>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sp>
        <p:nvSpPr>
          <p:cNvPr id="18" name="Google Shape;18;p10"/>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0"/>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0"/>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9"/>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9"/>
          <p:cNvSpPr txBox="1">
            <a:spLocks noGrp="1"/>
          </p:cNvSpPr>
          <p:nvPr>
            <p:ph type="body" idx="1"/>
          </p:nvPr>
        </p:nvSpPr>
        <p:spPr>
          <a:xfrm rot="5400000">
            <a:off x="2940300" y="-942431"/>
            <a:ext cx="3263400"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75" name="Google Shape;75;p19"/>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9"/>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9"/>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0"/>
          <p:cNvSpPr txBox="1">
            <a:spLocks noGrp="1"/>
          </p:cNvSpPr>
          <p:nvPr>
            <p:ph type="title"/>
          </p:nvPr>
        </p:nvSpPr>
        <p:spPr>
          <a:xfrm rot="5400000">
            <a:off x="5350050" y="1467544"/>
            <a:ext cx="4359000" cy="19716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0"/>
          <p:cNvSpPr txBox="1">
            <a:spLocks noGrp="1"/>
          </p:cNvSpPr>
          <p:nvPr>
            <p:ph type="body" idx="1"/>
          </p:nvPr>
        </p:nvSpPr>
        <p:spPr>
          <a:xfrm rot="5400000">
            <a:off x="1349475" y="-447056"/>
            <a:ext cx="4359000" cy="58008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81" name="Google Shape;81;p20"/>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0"/>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0"/>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1"/>
        <p:cNvGrpSpPr/>
        <p:nvPr/>
      </p:nvGrpSpPr>
      <p:grpSpPr>
        <a:xfrm>
          <a:off x="0" y="0"/>
          <a:ext cx="0" cy="0"/>
          <a:chOff x="0" y="0"/>
          <a:chExt cx="0" cy="0"/>
        </a:xfrm>
      </p:grpSpPr>
      <p:sp>
        <p:nvSpPr>
          <p:cNvPr id="22" name="Google Shape;22;p11"/>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1"/>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11"/>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1"/>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6"/>
        <p:cNvGrpSpPr/>
        <p:nvPr/>
      </p:nvGrpSpPr>
      <p:grpSpPr>
        <a:xfrm>
          <a:off x="0" y="0"/>
          <a:ext cx="0" cy="0"/>
          <a:chOff x="0" y="0"/>
          <a:chExt cx="0" cy="0"/>
        </a:xfrm>
      </p:grpSpPr>
      <p:sp>
        <p:nvSpPr>
          <p:cNvPr id="27" name="Google Shape;27;p12"/>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12"/>
          <p:cNvSpPr txBox="1">
            <a:spLocks noGrp="1"/>
          </p:cNvSpPr>
          <p:nvPr>
            <p:ph type="body" idx="1"/>
          </p:nvPr>
        </p:nvSpPr>
        <p:spPr>
          <a:xfrm>
            <a:off x="628650" y="1369219"/>
            <a:ext cx="7886700" cy="32634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29" name="Google Shape;29;p12"/>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2"/>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2"/>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2"/>
        <p:cNvGrpSpPr/>
        <p:nvPr/>
      </p:nvGrpSpPr>
      <p:grpSpPr>
        <a:xfrm>
          <a:off x="0" y="0"/>
          <a:ext cx="0" cy="0"/>
          <a:chOff x="0" y="0"/>
          <a:chExt cx="0" cy="0"/>
        </a:xfrm>
      </p:grpSpPr>
      <p:sp>
        <p:nvSpPr>
          <p:cNvPr id="33" name="Google Shape;33;p13"/>
          <p:cNvSpPr txBox="1">
            <a:spLocks noGrp="1"/>
          </p:cNvSpPr>
          <p:nvPr>
            <p:ph type="title"/>
          </p:nvPr>
        </p:nvSpPr>
        <p:spPr>
          <a:xfrm>
            <a:off x="623888" y="1282304"/>
            <a:ext cx="7886700" cy="2139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13"/>
          <p:cNvSpPr txBox="1">
            <a:spLocks noGrp="1"/>
          </p:cNvSpPr>
          <p:nvPr>
            <p:ph type="body" idx="1"/>
          </p:nvPr>
        </p:nvSpPr>
        <p:spPr>
          <a:xfrm>
            <a:off x="623888" y="3442098"/>
            <a:ext cx="7886700" cy="1125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a:solidFill>
                  <a:schemeClr val="lt1"/>
                </a:solidFill>
              </a:defRPr>
            </a:lvl1pPr>
            <a:lvl2pPr marL="914400" lvl="1" indent="-228600" algn="l">
              <a:lnSpc>
                <a:spcPct val="90000"/>
              </a:lnSpc>
              <a:spcBef>
                <a:spcPts val="500"/>
              </a:spcBef>
              <a:spcAft>
                <a:spcPts val="0"/>
              </a:spcAft>
              <a:buClr>
                <a:schemeClr val="lt1"/>
              </a:buClr>
              <a:buSzPts val="2000"/>
              <a:buNone/>
              <a:defRPr sz="2000">
                <a:solidFill>
                  <a:schemeClr val="lt1"/>
                </a:solidFill>
              </a:defRPr>
            </a:lvl2pPr>
            <a:lvl3pPr marL="1371600" lvl="2" indent="-228600" algn="l">
              <a:lnSpc>
                <a:spcPct val="90000"/>
              </a:lnSpc>
              <a:spcBef>
                <a:spcPts val="500"/>
              </a:spcBef>
              <a:spcAft>
                <a:spcPts val="0"/>
              </a:spcAft>
              <a:buClr>
                <a:schemeClr val="lt1"/>
              </a:buClr>
              <a:buSzPts val="1800"/>
              <a:buNone/>
              <a:defRPr sz="1800">
                <a:solidFill>
                  <a:schemeClr val="lt1"/>
                </a:solidFill>
              </a:defRPr>
            </a:lvl3pPr>
            <a:lvl4pPr marL="1828800" lvl="3" indent="-228600" algn="l">
              <a:lnSpc>
                <a:spcPct val="90000"/>
              </a:lnSpc>
              <a:spcBef>
                <a:spcPts val="500"/>
              </a:spcBef>
              <a:spcAft>
                <a:spcPts val="0"/>
              </a:spcAft>
              <a:buClr>
                <a:schemeClr val="lt1"/>
              </a:buClr>
              <a:buSzPts val="1600"/>
              <a:buNone/>
              <a:defRPr sz="1600">
                <a:solidFill>
                  <a:schemeClr val="lt1"/>
                </a:solidFill>
              </a:defRPr>
            </a:lvl4pPr>
            <a:lvl5pPr marL="2286000" lvl="4" indent="-228600" algn="l">
              <a:lnSpc>
                <a:spcPct val="90000"/>
              </a:lnSpc>
              <a:spcBef>
                <a:spcPts val="500"/>
              </a:spcBef>
              <a:spcAft>
                <a:spcPts val="0"/>
              </a:spcAft>
              <a:buClr>
                <a:schemeClr val="lt1"/>
              </a:buClr>
              <a:buSzPts val="1600"/>
              <a:buNone/>
              <a:defRPr sz="1600">
                <a:solidFill>
                  <a:schemeClr val="lt1"/>
                </a:solidFill>
              </a:defRPr>
            </a:lvl5pPr>
            <a:lvl6pPr marL="2743200" lvl="5" indent="-228600" algn="l">
              <a:lnSpc>
                <a:spcPct val="90000"/>
              </a:lnSpc>
              <a:spcBef>
                <a:spcPts val="500"/>
              </a:spcBef>
              <a:spcAft>
                <a:spcPts val="0"/>
              </a:spcAft>
              <a:buClr>
                <a:schemeClr val="lt1"/>
              </a:buClr>
              <a:buSzPts val="1600"/>
              <a:buNone/>
              <a:defRPr sz="1600">
                <a:solidFill>
                  <a:schemeClr val="lt1"/>
                </a:solidFill>
              </a:defRPr>
            </a:lvl6pPr>
            <a:lvl7pPr marL="3200400" lvl="6" indent="-228600" algn="l">
              <a:lnSpc>
                <a:spcPct val="90000"/>
              </a:lnSpc>
              <a:spcBef>
                <a:spcPts val="500"/>
              </a:spcBef>
              <a:spcAft>
                <a:spcPts val="0"/>
              </a:spcAft>
              <a:buClr>
                <a:schemeClr val="lt1"/>
              </a:buClr>
              <a:buSzPts val="1600"/>
              <a:buNone/>
              <a:defRPr sz="1600">
                <a:solidFill>
                  <a:schemeClr val="lt1"/>
                </a:solidFill>
              </a:defRPr>
            </a:lvl7pPr>
            <a:lvl8pPr marL="3657600" lvl="7" indent="-228600" algn="l">
              <a:lnSpc>
                <a:spcPct val="90000"/>
              </a:lnSpc>
              <a:spcBef>
                <a:spcPts val="500"/>
              </a:spcBef>
              <a:spcAft>
                <a:spcPts val="0"/>
              </a:spcAft>
              <a:buClr>
                <a:schemeClr val="lt1"/>
              </a:buClr>
              <a:buSzPts val="1600"/>
              <a:buNone/>
              <a:defRPr sz="1600">
                <a:solidFill>
                  <a:schemeClr val="lt1"/>
                </a:solidFill>
              </a:defRPr>
            </a:lvl8pPr>
            <a:lvl9pPr marL="4114800" lvl="8" indent="-228600" algn="l">
              <a:lnSpc>
                <a:spcPct val="90000"/>
              </a:lnSpc>
              <a:spcBef>
                <a:spcPts val="500"/>
              </a:spcBef>
              <a:spcAft>
                <a:spcPts val="0"/>
              </a:spcAft>
              <a:buClr>
                <a:schemeClr val="lt1"/>
              </a:buClr>
              <a:buSzPts val="1600"/>
              <a:buNone/>
              <a:defRPr sz="1600">
                <a:solidFill>
                  <a:schemeClr val="lt1"/>
                </a:solidFill>
              </a:defRPr>
            </a:lvl9pPr>
          </a:lstStyle>
          <a:p>
            <a:endParaRPr/>
          </a:p>
        </p:txBody>
      </p:sp>
      <p:sp>
        <p:nvSpPr>
          <p:cNvPr id="35" name="Google Shape;35;p13"/>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13"/>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13"/>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8"/>
        <p:cNvGrpSpPr/>
        <p:nvPr/>
      </p:nvGrpSpPr>
      <p:grpSpPr>
        <a:xfrm>
          <a:off x="0" y="0"/>
          <a:ext cx="0" cy="0"/>
          <a:chOff x="0" y="0"/>
          <a:chExt cx="0" cy="0"/>
        </a:xfrm>
      </p:grpSpPr>
      <p:sp>
        <p:nvSpPr>
          <p:cNvPr id="39" name="Google Shape;39;p14"/>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14"/>
          <p:cNvSpPr txBox="1">
            <a:spLocks noGrp="1"/>
          </p:cNvSpPr>
          <p:nvPr>
            <p:ph type="body" idx="1"/>
          </p:nvPr>
        </p:nvSpPr>
        <p:spPr>
          <a:xfrm>
            <a:off x="628650" y="1369219"/>
            <a:ext cx="3886200" cy="32634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41" name="Google Shape;41;p14"/>
          <p:cNvSpPr txBox="1">
            <a:spLocks noGrp="1"/>
          </p:cNvSpPr>
          <p:nvPr>
            <p:ph type="body" idx="2"/>
          </p:nvPr>
        </p:nvSpPr>
        <p:spPr>
          <a:xfrm>
            <a:off x="4629150" y="1369219"/>
            <a:ext cx="3886200" cy="32634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42" name="Google Shape;42;p14"/>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4"/>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4"/>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5"/>
        <p:cNvGrpSpPr/>
        <p:nvPr/>
      </p:nvGrpSpPr>
      <p:grpSpPr>
        <a:xfrm>
          <a:off x="0" y="0"/>
          <a:ext cx="0" cy="0"/>
          <a:chOff x="0" y="0"/>
          <a:chExt cx="0" cy="0"/>
        </a:xfrm>
      </p:grpSpPr>
      <p:sp>
        <p:nvSpPr>
          <p:cNvPr id="46" name="Google Shape;46;p15"/>
          <p:cNvSpPr txBox="1">
            <a:spLocks noGrp="1"/>
          </p:cNvSpPr>
          <p:nvPr>
            <p:ph type="title"/>
          </p:nvPr>
        </p:nvSpPr>
        <p:spPr>
          <a:xfrm>
            <a:off x="629841" y="273844"/>
            <a:ext cx="7886700" cy="9942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5"/>
          <p:cNvSpPr txBox="1">
            <a:spLocks noGrp="1"/>
          </p:cNvSpPr>
          <p:nvPr>
            <p:ph type="body" idx="1"/>
          </p:nvPr>
        </p:nvSpPr>
        <p:spPr>
          <a:xfrm>
            <a:off x="629842" y="1260872"/>
            <a:ext cx="3868200" cy="6180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lt1"/>
              </a:buClr>
              <a:buSzPts val="2400"/>
              <a:buNone/>
              <a:defRPr sz="2400" b="1"/>
            </a:lvl1pPr>
            <a:lvl2pPr marL="914400" lvl="1" indent="-228600" algn="l">
              <a:lnSpc>
                <a:spcPct val="90000"/>
              </a:lnSpc>
              <a:spcBef>
                <a:spcPts val="500"/>
              </a:spcBef>
              <a:spcAft>
                <a:spcPts val="0"/>
              </a:spcAft>
              <a:buClr>
                <a:schemeClr val="lt1"/>
              </a:buClr>
              <a:buSzPts val="2000"/>
              <a:buNone/>
              <a:defRPr sz="2000" b="1"/>
            </a:lvl2pPr>
            <a:lvl3pPr marL="1371600" lvl="2" indent="-228600" algn="l">
              <a:lnSpc>
                <a:spcPct val="90000"/>
              </a:lnSpc>
              <a:spcBef>
                <a:spcPts val="500"/>
              </a:spcBef>
              <a:spcAft>
                <a:spcPts val="0"/>
              </a:spcAft>
              <a:buClr>
                <a:schemeClr val="lt1"/>
              </a:buClr>
              <a:buSzPts val="1800"/>
              <a:buNone/>
              <a:defRPr sz="1800" b="1"/>
            </a:lvl3pPr>
            <a:lvl4pPr marL="1828800" lvl="3" indent="-228600" algn="l">
              <a:lnSpc>
                <a:spcPct val="90000"/>
              </a:lnSpc>
              <a:spcBef>
                <a:spcPts val="500"/>
              </a:spcBef>
              <a:spcAft>
                <a:spcPts val="0"/>
              </a:spcAft>
              <a:buClr>
                <a:schemeClr val="lt1"/>
              </a:buClr>
              <a:buSzPts val="1600"/>
              <a:buNone/>
              <a:defRPr sz="1600" b="1"/>
            </a:lvl4pPr>
            <a:lvl5pPr marL="2286000" lvl="4" indent="-228600" algn="l">
              <a:lnSpc>
                <a:spcPct val="9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48" name="Google Shape;48;p15"/>
          <p:cNvSpPr txBox="1">
            <a:spLocks noGrp="1"/>
          </p:cNvSpPr>
          <p:nvPr>
            <p:ph type="body" idx="2"/>
          </p:nvPr>
        </p:nvSpPr>
        <p:spPr>
          <a:xfrm>
            <a:off x="629842" y="1878806"/>
            <a:ext cx="3868200" cy="2763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49" name="Google Shape;49;p15"/>
          <p:cNvSpPr txBox="1">
            <a:spLocks noGrp="1"/>
          </p:cNvSpPr>
          <p:nvPr>
            <p:ph type="body" idx="3"/>
          </p:nvPr>
        </p:nvSpPr>
        <p:spPr>
          <a:xfrm>
            <a:off x="4629150" y="1260872"/>
            <a:ext cx="3887400" cy="6180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lt1"/>
              </a:buClr>
              <a:buSzPts val="2400"/>
              <a:buNone/>
              <a:defRPr sz="2400" b="1"/>
            </a:lvl1pPr>
            <a:lvl2pPr marL="914400" lvl="1" indent="-228600" algn="l">
              <a:lnSpc>
                <a:spcPct val="90000"/>
              </a:lnSpc>
              <a:spcBef>
                <a:spcPts val="500"/>
              </a:spcBef>
              <a:spcAft>
                <a:spcPts val="0"/>
              </a:spcAft>
              <a:buClr>
                <a:schemeClr val="lt1"/>
              </a:buClr>
              <a:buSzPts val="2000"/>
              <a:buNone/>
              <a:defRPr sz="2000" b="1"/>
            </a:lvl2pPr>
            <a:lvl3pPr marL="1371600" lvl="2" indent="-228600" algn="l">
              <a:lnSpc>
                <a:spcPct val="90000"/>
              </a:lnSpc>
              <a:spcBef>
                <a:spcPts val="500"/>
              </a:spcBef>
              <a:spcAft>
                <a:spcPts val="0"/>
              </a:spcAft>
              <a:buClr>
                <a:schemeClr val="lt1"/>
              </a:buClr>
              <a:buSzPts val="1800"/>
              <a:buNone/>
              <a:defRPr sz="1800" b="1"/>
            </a:lvl3pPr>
            <a:lvl4pPr marL="1828800" lvl="3" indent="-228600" algn="l">
              <a:lnSpc>
                <a:spcPct val="90000"/>
              </a:lnSpc>
              <a:spcBef>
                <a:spcPts val="500"/>
              </a:spcBef>
              <a:spcAft>
                <a:spcPts val="0"/>
              </a:spcAft>
              <a:buClr>
                <a:schemeClr val="lt1"/>
              </a:buClr>
              <a:buSzPts val="1600"/>
              <a:buNone/>
              <a:defRPr sz="1600" b="1"/>
            </a:lvl4pPr>
            <a:lvl5pPr marL="2286000" lvl="4" indent="-228600" algn="l">
              <a:lnSpc>
                <a:spcPct val="9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50" name="Google Shape;50;p15"/>
          <p:cNvSpPr txBox="1">
            <a:spLocks noGrp="1"/>
          </p:cNvSpPr>
          <p:nvPr>
            <p:ph type="body" idx="4"/>
          </p:nvPr>
        </p:nvSpPr>
        <p:spPr>
          <a:xfrm>
            <a:off x="4629150" y="1878806"/>
            <a:ext cx="3887400" cy="2763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51" name="Google Shape;51;p15"/>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5"/>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5"/>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16"/>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6"/>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6"/>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7"/>
          <p:cNvSpPr txBox="1">
            <a:spLocks noGrp="1"/>
          </p:cNvSpPr>
          <p:nvPr>
            <p:ph type="title"/>
          </p:nvPr>
        </p:nvSpPr>
        <p:spPr>
          <a:xfrm>
            <a:off x="629841" y="342900"/>
            <a:ext cx="2949300" cy="12003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7"/>
          <p:cNvSpPr txBox="1">
            <a:spLocks noGrp="1"/>
          </p:cNvSpPr>
          <p:nvPr>
            <p:ph type="body" idx="1"/>
          </p:nvPr>
        </p:nvSpPr>
        <p:spPr>
          <a:xfrm>
            <a:off x="3887391" y="740570"/>
            <a:ext cx="4629300" cy="3655200"/>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lt1"/>
              </a:buClr>
              <a:buSzPts val="3200"/>
              <a:buChar char="•"/>
              <a:defRPr sz="3200"/>
            </a:lvl1pPr>
            <a:lvl2pPr marL="914400" lvl="1" indent="-406400" algn="l">
              <a:lnSpc>
                <a:spcPct val="90000"/>
              </a:lnSpc>
              <a:spcBef>
                <a:spcPts val="500"/>
              </a:spcBef>
              <a:spcAft>
                <a:spcPts val="0"/>
              </a:spcAft>
              <a:buClr>
                <a:schemeClr val="lt1"/>
              </a:buClr>
              <a:buSzPts val="2800"/>
              <a:buChar char="•"/>
              <a:defRPr sz="2800"/>
            </a:lvl2pPr>
            <a:lvl3pPr marL="1371600" lvl="2" indent="-381000" algn="l">
              <a:lnSpc>
                <a:spcPct val="90000"/>
              </a:lnSpc>
              <a:spcBef>
                <a:spcPts val="500"/>
              </a:spcBef>
              <a:spcAft>
                <a:spcPts val="0"/>
              </a:spcAft>
              <a:buClr>
                <a:schemeClr val="lt1"/>
              </a:buClr>
              <a:buSzPts val="2400"/>
              <a:buChar char="•"/>
              <a:defRPr sz="2400"/>
            </a:lvl3pPr>
            <a:lvl4pPr marL="1828800" lvl="3" indent="-355600" algn="l">
              <a:lnSpc>
                <a:spcPct val="90000"/>
              </a:lnSpc>
              <a:spcBef>
                <a:spcPts val="500"/>
              </a:spcBef>
              <a:spcAft>
                <a:spcPts val="0"/>
              </a:spcAft>
              <a:buClr>
                <a:schemeClr val="lt1"/>
              </a:buClr>
              <a:buSzPts val="2000"/>
              <a:buChar char="•"/>
              <a:defRPr sz="2000"/>
            </a:lvl4pPr>
            <a:lvl5pPr marL="2286000" lvl="4" indent="-355600" algn="l">
              <a:lnSpc>
                <a:spcPct val="90000"/>
              </a:lnSpc>
              <a:spcBef>
                <a:spcPts val="500"/>
              </a:spcBef>
              <a:spcAft>
                <a:spcPts val="0"/>
              </a:spcAft>
              <a:buClr>
                <a:schemeClr val="lt1"/>
              </a:buClr>
              <a:buSzPts val="2000"/>
              <a:buChar char="•"/>
              <a:defRPr sz="2000"/>
            </a:lvl5pPr>
            <a:lvl6pPr marL="2743200" lvl="5" indent="-355600" algn="l">
              <a:lnSpc>
                <a:spcPct val="90000"/>
              </a:lnSpc>
              <a:spcBef>
                <a:spcPts val="500"/>
              </a:spcBef>
              <a:spcAft>
                <a:spcPts val="0"/>
              </a:spcAft>
              <a:buClr>
                <a:schemeClr val="lt1"/>
              </a:buClr>
              <a:buSzPts val="2000"/>
              <a:buChar char="•"/>
              <a:defRPr sz="2000"/>
            </a:lvl6pPr>
            <a:lvl7pPr marL="3200400" lvl="6" indent="-355600" algn="l">
              <a:lnSpc>
                <a:spcPct val="90000"/>
              </a:lnSpc>
              <a:spcBef>
                <a:spcPts val="500"/>
              </a:spcBef>
              <a:spcAft>
                <a:spcPts val="0"/>
              </a:spcAft>
              <a:buClr>
                <a:schemeClr val="lt1"/>
              </a:buClr>
              <a:buSzPts val="2000"/>
              <a:buChar char="•"/>
              <a:defRPr sz="2000"/>
            </a:lvl7pPr>
            <a:lvl8pPr marL="3657600" lvl="7" indent="-355600" algn="l">
              <a:lnSpc>
                <a:spcPct val="90000"/>
              </a:lnSpc>
              <a:spcBef>
                <a:spcPts val="500"/>
              </a:spcBef>
              <a:spcAft>
                <a:spcPts val="0"/>
              </a:spcAft>
              <a:buClr>
                <a:schemeClr val="lt1"/>
              </a:buClr>
              <a:buSzPts val="2000"/>
              <a:buChar char="•"/>
              <a:defRPr sz="2000"/>
            </a:lvl8pPr>
            <a:lvl9pPr marL="4114800" lvl="8" indent="-355600" algn="l">
              <a:lnSpc>
                <a:spcPct val="90000"/>
              </a:lnSpc>
              <a:spcBef>
                <a:spcPts val="500"/>
              </a:spcBef>
              <a:spcAft>
                <a:spcPts val="0"/>
              </a:spcAft>
              <a:buClr>
                <a:schemeClr val="lt1"/>
              </a:buClr>
              <a:buSzPts val="2000"/>
              <a:buChar char="•"/>
              <a:defRPr sz="2000"/>
            </a:lvl9pPr>
          </a:lstStyle>
          <a:p>
            <a:endParaRPr/>
          </a:p>
        </p:txBody>
      </p:sp>
      <p:sp>
        <p:nvSpPr>
          <p:cNvPr id="61" name="Google Shape;61;p17"/>
          <p:cNvSpPr txBox="1">
            <a:spLocks noGrp="1"/>
          </p:cNvSpPr>
          <p:nvPr>
            <p:ph type="body" idx="2"/>
          </p:nvPr>
        </p:nvSpPr>
        <p:spPr>
          <a:xfrm>
            <a:off x="629841" y="1543050"/>
            <a:ext cx="2949300" cy="28587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600"/>
              <a:buNone/>
              <a:defRPr sz="1600"/>
            </a:lvl1pPr>
            <a:lvl2pPr marL="914400" lvl="1" indent="-228600" algn="l">
              <a:lnSpc>
                <a:spcPct val="90000"/>
              </a:lnSpc>
              <a:spcBef>
                <a:spcPts val="500"/>
              </a:spcBef>
              <a:spcAft>
                <a:spcPts val="0"/>
              </a:spcAft>
              <a:buClr>
                <a:schemeClr val="lt1"/>
              </a:buClr>
              <a:buSzPts val="1400"/>
              <a:buNone/>
              <a:defRPr sz="1400"/>
            </a:lvl2pPr>
            <a:lvl3pPr marL="1371600" lvl="2" indent="-228600" algn="l">
              <a:lnSpc>
                <a:spcPct val="90000"/>
              </a:lnSpc>
              <a:spcBef>
                <a:spcPts val="500"/>
              </a:spcBef>
              <a:spcAft>
                <a:spcPts val="0"/>
              </a:spcAft>
              <a:buClr>
                <a:schemeClr val="lt1"/>
              </a:buClr>
              <a:buSzPts val="1200"/>
              <a:buNone/>
              <a:defRPr sz="1200"/>
            </a:lvl3pPr>
            <a:lvl4pPr marL="1828800" lvl="3" indent="-228600" algn="l">
              <a:lnSpc>
                <a:spcPct val="90000"/>
              </a:lnSpc>
              <a:spcBef>
                <a:spcPts val="500"/>
              </a:spcBef>
              <a:spcAft>
                <a:spcPts val="0"/>
              </a:spcAft>
              <a:buClr>
                <a:schemeClr val="lt1"/>
              </a:buClr>
              <a:buSzPts val="1000"/>
              <a:buNone/>
              <a:defRPr sz="1000"/>
            </a:lvl4pPr>
            <a:lvl5pPr marL="2286000" lvl="4" indent="-228600" algn="l">
              <a:lnSpc>
                <a:spcPct val="9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62" name="Google Shape;62;p17"/>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7"/>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7"/>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8"/>
          <p:cNvSpPr txBox="1">
            <a:spLocks noGrp="1"/>
          </p:cNvSpPr>
          <p:nvPr>
            <p:ph type="title"/>
          </p:nvPr>
        </p:nvSpPr>
        <p:spPr>
          <a:xfrm>
            <a:off x="629841" y="342900"/>
            <a:ext cx="2949300" cy="12003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8"/>
          <p:cNvSpPr>
            <a:spLocks noGrp="1"/>
          </p:cNvSpPr>
          <p:nvPr>
            <p:ph type="pic" idx="2"/>
          </p:nvPr>
        </p:nvSpPr>
        <p:spPr>
          <a:xfrm>
            <a:off x="3887391" y="740570"/>
            <a:ext cx="4629300" cy="3655200"/>
          </a:xfrm>
          <a:prstGeom prst="rect">
            <a:avLst/>
          </a:prstGeom>
          <a:noFill/>
          <a:ln>
            <a:noFill/>
          </a:ln>
        </p:spPr>
      </p:sp>
      <p:sp>
        <p:nvSpPr>
          <p:cNvPr id="68" name="Google Shape;68;p18"/>
          <p:cNvSpPr txBox="1">
            <a:spLocks noGrp="1"/>
          </p:cNvSpPr>
          <p:nvPr>
            <p:ph type="body" idx="1"/>
          </p:nvPr>
        </p:nvSpPr>
        <p:spPr>
          <a:xfrm>
            <a:off x="629841" y="1543050"/>
            <a:ext cx="2949300" cy="28587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600"/>
              <a:buNone/>
              <a:defRPr sz="1600"/>
            </a:lvl1pPr>
            <a:lvl2pPr marL="914400" lvl="1" indent="-228600" algn="l">
              <a:lnSpc>
                <a:spcPct val="90000"/>
              </a:lnSpc>
              <a:spcBef>
                <a:spcPts val="500"/>
              </a:spcBef>
              <a:spcAft>
                <a:spcPts val="0"/>
              </a:spcAft>
              <a:buClr>
                <a:schemeClr val="lt1"/>
              </a:buClr>
              <a:buSzPts val="1400"/>
              <a:buNone/>
              <a:defRPr sz="1400"/>
            </a:lvl2pPr>
            <a:lvl3pPr marL="1371600" lvl="2" indent="-228600" algn="l">
              <a:lnSpc>
                <a:spcPct val="90000"/>
              </a:lnSpc>
              <a:spcBef>
                <a:spcPts val="500"/>
              </a:spcBef>
              <a:spcAft>
                <a:spcPts val="0"/>
              </a:spcAft>
              <a:buClr>
                <a:schemeClr val="lt1"/>
              </a:buClr>
              <a:buSzPts val="1200"/>
              <a:buNone/>
              <a:defRPr sz="1200"/>
            </a:lvl3pPr>
            <a:lvl4pPr marL="1828800" lvl="3" indent="-228600" algn="l">
              <a:lnSpc>
                <a:spcPct val="90000"/>
              </a:lnSpc>
              <a:spcBef>
                <a:spcPts val="500"/>
              </a:spcBef>
              <a:spcAft>
                <a:spcPts val="0"/>
              </a:spcAft>
              <a:buClr>
                <a:schemeClr val="lt1"/>
              </a:buClr>
              <a:buSzPts val="1000"/>
              <a:buNone/>
              <a:defRPr sz="1000"/>
            </a:lvl4pPr>
            <a:lvl5pPr marL="2286000" lvl="4" indent="-228600" algn="l">
              <a:lnSpc>
                <a:spcPct val="9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69" name="Google Shape;69;p18"/>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8"/>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8"/>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
        <p:cNvGrpSpPr/>
        <p:nvPr/>
      </p:nvGrpSpPr>
      <p:grpSpPr>
        <a:xfrm>
          <a:off x="0" y="0"/>
          <a:ext cx="0" cy="0"/>
          <a:chOff x="0" y="0"/>
          <a:chExt cx="0" cy="0"/>
        </a:xfrm>
      </p:grpSpPr>
      <p:sp>
        <p:nvSpPr>
          <p:cNvPr id="10" name="Google Shape;10;p9"/>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9"/>
          <p:cNvSpPr txBox="1">
            <a:spLocks noGrp="1"/>
          </p:cNvSpPr>
          <p:nvPr>
            <p:ph type="body" idx="1"/>
          </p:nvPr>
        </p:nvSpPr>
        <p:spPr>
          <a:xfrm>
            <a:off x="628650" y="1369219"/>
            <a:ext cx="7886700" cy="32634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12" name="Google Shape;12;p9"/>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13" name="Google Shape;13;p9"/>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14" name="Google Shape;14;p9"/>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Calibri"/>
                <a:ea typeface="Calibri"/>
                <a:cs typeface="Calibri"/>
                <a:sym typeface="Calibri"/>
              </a:defRPr>
            </a:lvl1pPr>
            <a:lvl2pPr marL="0" marR="0" lvl="1" indent="0" algn="r" rtl="0">
              <a:spcBef>
                <a:spcPts val="0"/>
              </a:spcBef>
              <a:buNone/>
              <a:defRPr sz="1200" b="0" i="0" u="none" strike="noStrike" cap="none">
                <a:solidFill>
                  <a:schemeClr val="lt1"/>
                </a:solidFill>
                <a:latin typeface="Calibri"/>
                <a:ea typeface="Calibri"/>
                <a:cs typeface="Calibri"/>
                <a:sym typeface="Calibri"/>
              </a:defRPr>
            </a:lvl2pPr>
            <a:lvl3pPr marL="0" marR="0" lvl="2" indent="0" algn="r" rtl="0">
              <a:spcBef>
                <a:spcPts val="0"/>
              </a:spcBef>
              <a:buNone/>
              <a:defRPr sz="1200" b="0" i="0" u="none" strike="noStrike" cap="none">
                <a:solidFill>
                  <a:schemeClr val="lt1"/>
                </a:solidFill>
                <a:latin typeface="Calibri"/>
                <a:ea typeface="Calibri"/>
                <a:cs typeface="Calibri"/>
                <a:sym typeface="Calibri"/>
              </a:defRPr>
            </a:lvl3pPr>
            <a:lvl4pPr marL="0" marR="0" lvl="3" indent="0" algn="r" rtl="0">
              <a:spcBef>
                <a:spcPts val="0"/>
              </a:spcBef>
              <a:buNone/>
              <a:defRPr sz="1200" b="0" i="0" u="none" strike="noStrike" cap="none">
                <a:solidFill>
                  <a:schemeClr val="lt1"/>
                </a:solidFill>
                <a:latin typeface="Calibri"/>
                <a:ea typeface="Calibri"/>
                <a:cs typeface="Calibri"/>
                <a:sym typeface="Calibri"/>
              </a:defRPr>
            </a:lvl4pPr>
            <a:lvl5pPr marL="0" marR="0" lvl="4" indent="0" algn="r" rtl="0">
              <a:spcBef>
                <a:spcPts val="0"/>
              </a:spcBef>
              <a:buNone/>
              <a:defRPr sz="1200" b="0" i="0" u="none" strike="noStrike" cap="none">
                <a:solidFill>
                  <a:schemeClr val="lt1"/>
                </a:solidFill>
                <a:latin typeface="Calibri"/>
                <a:ea typeface="Calibri"/>
                <a:cs typeface="Calibri"/>
                <a:sym typeface="Calibri"/>
              </a:defRPr>
            </a:lvl5pPr>
            <a:lvl6pPr marL="0" marR="0" lvl="5" indent="0" algn="r" rtl="0">
              <a:spcBef>
                <a:spcPts val="0"/>
              </a:spcBef>
              <a:buNone/>
              <a:defRPr sz="1200" b="0" i="0" u="none" strike="noStrike" cap="none">
                <a:solidFill>
                  <a:schemeClr val="lt1"/>
                </a:solidFill>
                <a:latin typeface="Calibri"/>
                <a:ea typeface="Calibri"/>
                <a:cs typeface="Calibri"/>
                <a:sym typeface="Calibri"/>
              </a:defRPr>
            </a:lvl6pPr>
            <a:lvl7pPr marL="0" marR="0" lvl="6" indent="0" algn="r" rtl="0">
              <a:spcBef>
                <a:spcPts val="0"/>
              </a:spcBef>
              <a:buNone/>
              <a:defRPr sz="1200" b="0" i="0" u="none" strike="noStrike" cap="none">
                <a:solidFill>
                  <a:schemeClr val="lt1"/>
                </a:solidFill>
                <a:latin typeface="Calibri"/>
                <a:ea typeface="Calibri"/>
                <a:cs typeface="Calibri"/>
                <a:sym typeface="Calibri"/>
              </a:defRPr>
            </a:lvl7pPr>
            <a:lvl8pPr marL="0" marR="0" lvl="7" indent="0" algn="r" rtl="0">
              <a:spcBef>
                <a:spcPts val="0"/>
              </a:spcBef>
              <a:buNone/>
              <a:defRPr sz="1200" b="0" i="0" u="none" strike="noStrike" cap="none">
                <a:solidFill>
                  <a:schemeClr val="lt1"/>
                </a:solidFill>
                <a:latin typeface="Calibri"/>
                <a:ea typeface="Calibri"/>
                <a:cs typeface="Calibri"/>
                <a:sym typeface="Calibri"/>
              </a:defRPr>
            </a:lvl8pPr>
            <a:lvl9pPr marL="0" marR="0" lvl="8" indent="0" algn="r" rtl="0">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D1D1D"/>
        </a:solidFill>
        <a:effectLst/>
      </p:bgPr>
    </p:bg>
    <p:spTree>
      <p:nvGrpSpPr>
        <p:cNvPr id="1" name="Shape 87"/>
        <p:cNvGrpSpPr/>
        <p:nvPr/>
      </p:nvGrpSpPr>
      <p:grpSpPr>
        <a:xfrm>
          <a:off x="0" y="0"/>
          <a:ext cx="0" cy="0"/>
          <a:chOff x="0" y="0"/>
          <a:chExt cx="0" cy="0"/>
        </a:xfrm>
      </p:grpSpPr>
      <p:sp>
        <p:nvSpPr>
          <p:cNvPr id="88" name="Google Shape;88;p1"/>
          <p:cNvSpPr txBox="1">
            <a:spLocks noGrp="1"/>
          </p:cNvSpPr>
          <p:nvPr>
            <p:ph type="ctrTitle"/>
          </p:nvPr>
        </p:nvSpPr>
        <p:spPr>
          <a:xfrm>
            <a:off x="685800" y="841772"/>
            <a:ext cx="7772400" cy="17907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1"/>
              </a:buClr>
              <a:buSzPts val="6000"/>
              <a:buFont typeface="Calibri"/>
              <a:buNone/>
            </a:pPr>
            <a:r>
              <a:rPr lang="en-US"/>
              <a:t>Compare and Contrast</a:t>
            </a:r>
            <a:endParaRPr/>
          </a:p>
        </p:txBody>
      </p:sp>
      <p:sp>
        <p:nvSpPr>
          <p:cNvPr id="89" name="Google Shape;89;p1"/>
          <p:cNvSpPr txBox="1">
            <a:spLocks noGrp="1"/>
          </p:cNvSpPr>
          <p:nvPr>
            <p:ph type="subTitle" idx="1"/>
          </p:nvPr>
        </p:nvSpPr>
        <p:spPr>
          <a:xfrm>
            <a:off x="1143000" y="2701529"/>
            <a:ext cx="6858000" cy="12417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2400"/>
              <a:buNone/>
            </a:pPr>
            <a:r>
              <a:rPr lang="en-US"/>
              <a:t>Understanding the Elements of Art using works from the Polk Museum of Art Collection.</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D1D1D"/>
        </a:solidFill>
        <a:effectLst/>
      </p:bgPr>
    </p:bg>
    <p:spTree>
      <p:nvGrpSpPr>
        <p:cNvPr id="1" name="Shape 94"/>
        <p:cNvGrpSpPr/>
        <p:nvPr/>
      </p:nvGrpSpPr>
      <p:grpSpPr>
        <a:xfrm>
          <a:off x="0" y="0"/>
          <a:ext cx="0" cy="0"/>
          <a:chOff x="0" y="0"/>
          <a:chExt cx="0" cy="0"/>
        </a:xfrm>
      </p:grpSpPr>
      <p:sp>
        <p:nvSpPr>
          <p:cNvPr id="95" name="Google Shape;95;p2"/>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Calibri"/>
              <a:buNone/>
            </a:pPr>
            <a:r>
              <a:rPr lang="en-US"/>
              <a:t>Line</a:t>
            </a:r>
            <a:endParaRPr/>
          </a:p>
        </p:txBody>
      </p:sp>
      <p:pic>
        <p:nvPicPr>
          <p:cNvPr id="96" name="Google Shape;96;p2"/>
          <p:cNvPicPr preferRelativeResize="0"/>
          <p:nvPr/>
        </p:nvPicPr>
        <p:blipFill rotWithShape="1">
          <a:blip r:embed="rId3">
            <a:alphaModFix/>
          </a:blip>
          <a:srcRect/>
          <a:stretch/>
        </p:blipFill>
        <p:spPr>
          <a:xfrm>
            <a:off x="758345" y="1310944"/>
            <a:ext cx="3123429" cy="2722935"/>
          </a:xfrm>
          <a:prstGeom prst="rect">
            <a:avLst/>
          </a:prstGeom>
          <a:noFill/>
          <a:ln>
            <a:noFill/>
          </a:ln>
        </p:spPr>
      </p:pic>
      <p:pic>
        <p:nvPicPr>
          <p:cNvPr id="97" name="Google Shape;97;p2"/>
          <p:cNvPicPr preferRelativeResize="0"/>
          <p:nvPr/>
        </p:nvPicPr>
        <p:blipFill rotWithShape="1">
          <a:blip r:embed="rId4">
            <a:alphaModFix/>
          </a:blip>
          <a:srcRect/>
          <a:stretch/>
        </p:blipFill>
        <p:spPr>
          <a:xfrm>
            <a:off x="5153655" y="1268049"/>
            <a:ext cx="3313608" cy="2765830"/>
          </a:xfrm>
          <a:prstGeom prst="rect">
            <a:avLst/>
          </a:prstGeom>
          <a:noFill/>
          <a:ln>
            <a:noFill/>
          </a:ln>
        </p:spPr>
      </p:pic>
      <p:sp>
        <p:nvSpPr>
          <p:cNvPr id="98" name="Google Shape;98;p2"/>
          <p:cNvSpPr txBox="1"/>
          <p:nvPr/>
        </p:nvSpPr>
        <p:spPr>
          <a:xfrm>
            <a:off x="5021635" y="4098607"/>
            <a:ext cx="3780600" cy="646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chemeClr val="lt1"/>
                </a:solidFill>
                <a:latin typeface="Calibri"/>
                <a:ea typeface="Calibri"/>
                <a:cs typeface="Calibri"/>
                <a:sym typeface="Calibri"/>
              </a:rPr>
              <a:t>John W. Butler, </a:t>
            </a:r>
            <a:r>
              <a:rPr lang="en-US" sz="1800" b="0" i="1" u="none" strike="noStrike" cap="none">
                <a:solidFill>
                  <a:schemeClr val="lt1"/>
                </a:solidFill>
                <a:latin typeface="Calibri"/>
                <a:ea typeface="Calibri"/>
                <a:cs typeface="Calibri"/>
                <a:sym typeface="Calibri"/>
              </a:rPr>
              <a:t>The Front Porch</a:t>
            </a:r>
            <a:r>
              <a:rPr lang="en-US" sz="1800" b="0" i="0" u="none" strike="noStrike" cap="none">
                <a:solidFill>
                  <a:schemeClr val="lt1"/>
                </a:solidFill>
                <a:latin typeface="Calibri"/>
                <a:ea typeface="Calibri"/>
                <a:cs typeface="Calibri"/>
                <a:sym typeface="Calibri"/>
              </a:rPr>
              <a:t>, 1999. Oil on Canvas</a:t>
            </a:r>
            <a:endParaRPr sz="1800">
              <a:solidFill>
                <a:schemeClr val="lt1"/>
              </a:solidFill>
              <a:latin typeface="Calibri"/>
              <a:ea typeface="Calibri"/>
              <a:cs typeface="Calibri"/>
              <a:sym typeface="Calibri"/>
            </a:endParaRPr>
          </a:p>
        </p:txBody>
      </p:sp>
      <p:sp>
        <p:nvSpPr>
          <p:cNvPr id="99" name="Google Shape;99;p2"/>
          <p:cNvSpPr txBox="1"/>
          <p:nvPr/>
        </p:nvSpPr>
        <p:spPr>
          <a:xfrm>
            <a:off x="341769" y="4098607"/>
            <a:ext cx="42513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lt1"/>
                </a:solidFill>
                <a:latin typeface="Calibri"/>
                <a:ea typeface="Calibri"/>
                <a:cs typeface="Calibri"/>
                <a:sym typeface="Calibri"/>
              </a:rPr>
              <a:t>Jon Corbino,  </a:t>
            </a:r>
            <a:r>
              <a:rPr lang="en-US" sz="1800" i="1">
                <a:solidFill>
                  <a:schemeClr val="lt1"/>
                </a:solidFill>
                <a:latin typeface="Calibri"/>
                <a:ea typeface="Calibri"/>
                <a:cs typeface="Calibri"/>
                <a:sym typeface="Calibri"/>
              </a:rPr>
              <a:t>The Race</a:t>
            </a:r>
            <a:r>
              <a:rPr lang="en-US" sz="1800">
                <a:solidFill>
                  <a:schemeClr val="lt1"/>
                </a:solidFill>
                <a:latin typeface="Calibri"/>
                <a:ea typeface="Calibri"/>
                <a:cs typeface="Calibri"/>
                <a:sym typeface="Calibri"/>
              </a:rPr>
              <a:t>, 1946. Oil on Canvas</a:t>
            </a:r>
            <a:endParaRPr sz="1800">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D1D1D"/>
        </a:solidFill>
        <a:effectLst/>
      </p:bgPr>
    </p:bg>
    <p:spTree>
      <p:nvGrpSpPr>
        <p:cNvPr id="1" name="Shape 104"/>
        <p:cNvGrpSpPr/>
        <p:nvPr/>
      </p:nvGrpSpPr>
      <p:grpSpPr>
        <a:xfrm>
          <a:off x="0" y="0"/>
          <a:ext cx="0" cy="0"/>
          <a:chOff x="0" y="0"/>
          <a:chExt cx="0" cy="0"/>
        </a:xfrm>
      </p:grpSpPr>
      <p:sp>
        <p:nvSpPr>
          <p:cNvPr id="105" name="Google Shape;105;p3"/>
          <p:cNvSpPr txBox="1">
            <a:spLocks noGrp="1"/>
          </p:cNvSpPr>
          <p:nvPr>
            <p:ph type="title"/>
          </p:nvPr>
        </p:nvSpPr>
        <p:spPr>
          <a:xfrm>
            <a:off x="1072589" y="43660"/>
            <a:ext cx="7886700" cy="9942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Calibri"/>
              <a:buNone/>
            </a:pPr>
            <a:r>
              <a:rPr lang="en-US"/>
              <a:t>Shape</a:t>
            </a:r>
            <a:endParaRPr/>
          </a:p>
        </p:txBody>
      </p:sp>
      <p:pic>
        <p:nvPicPr>
          <p:cNvPr id="106" name="Google Shape;106;p3"/>
          <p:cNvPicPr preferRelativeResize="0"/>
          <p:nvPr/>
        </p:nvPicPr>
        <p:blipFill rotWithShape="1">
          <a:blip r:embed="rId3">
            <a:alphaModFix/>
          </a:blip>
          <a:srcRect/>
          <a:stretch/>
        </p:blipFill>
        <p:spPr>
          <a:xfrm>
            <a:off x="929328" y="486010"/>
            <a:ext cx="2908757" cy="3812028"/>
          </a:xfrm>
          <a:prstGeom prst="rect">
            <a:avLst/>
          </a:prstGeom>
          <a:noFill/>
          <a:ln>
            <a:noFill/>
          </a:ln>
        </p:spPr>
      </p:pic>
      <p:pic>
        <p:nvPicPr>
          <p:cNvPr id="107" name="Google Shape;107;p3"/>
          <p:cNvPicPr preferRelativeResize="0"/>
          <p:nvPr/>
        </p:nvPicPr>
        <p:blipFill rotWithShape="1">
          <a:blip r:embed="rId4">
            <a:alphaModFix/>
          </a:blip>
          <a:srcRect/>
          <a:stretch/>
        </p:blipFill>
        <p:spPr>
          <a:xfrm>
            <a:off x="5097285" y="1132075"/>
            <a:ext cx="3309474" cy="2700531"/>
          </a:xfrm>
          <a:prstGeom prst="rect">
            <a:avLst/>
          </a:prstGeom>
          <a:noFill/>
          <a:ln>
            <a:noFill/>
          </a:ln>
        </p:spPr>
      </p:pic>
      <p:sp>
        <p:nvSpPr>
          <p:cNvPr id="108" name="Google Shape;108;p3"/>
          <p:cNvSpPr txBox="1"/>
          <p:nvPr/>
        </p:nvSpPr>
        <p:spPr>
          <a:xfrm>
            <a:off x="395928" y="4298038"/>
            <a:ext cx="4509300" cy="646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lt1"/>
                </a:solidFill>
                <a:latin typeface="Calibri"/>
                <a:ea typeface="Calibri"/>
                <a:cs typeface="Calibri"/>
                <a:sym typeface="Calibri"/>
              </a:rPr>
              <a:t>Miriam Schapiro, </a:t>
            </a:r>
            <a:r>
              <a:rPr lang="en-US" sz="1800" i="1">
                <a:solidFill>
                  <a:schemeClr val="lt1"/>
                </a:solidFill>
                <a:latin typeface="Calibri"/>
                <a:ea typeface="Calibri"/>
                <a:cs typeface="Calibri"/>
                <a:sym typeface="Calibri"/>
              </a:rPr>
              <a:t>Paper Doll Series: Against All Odds, </a:t>
            </a:r>
            <a:r>
              <a:rPr lang="en-US" sz="1800">
                <a:solidFill>
                  <a:schemeClr val="lt1"/>
                </a:solidFill>
                <a:latin typeface="Calibri"/>
                <a:ea typeface="Calibri"/>
                <a:cs typeface="Calibri"/>
                <a:sym typeface="Calibri"/>
              </a:rPr>
              <a:t>2004. Screen Print with Mixed Media  </a:t>
            </a:r>
            <a:endParaRPr sz="1800">
              <a:solidFill>
                <a:schemeClr val="lt1"/>
              </a:solidFill>
              <a:latin typeface="Calibri"/>
              <a:ea typeface="Calibri"/>
              <a:cs typeface="Calibri"/>
              <a:sym typeface="Calibri"/>
            </a:endParaRPr>
          </a:p>
        </p:txBody>
      </p:sp>
      <p:sp>
        <p:nvSpPr>
          <p:cNvPr id="109" name="Google Shape;109;p3"/>
          <p:cNvSpPr txBox="1"/>
          <p:nvPr/>
        </p:nvSpPr>
        <p:spPr>
          <a:xfrm>
            <a:off x="4792263" y="3926822"/>
            <a:ext cx="39558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lt1"/>
                </a:solidFill>
                <a:latin typeface="Calibri"/>
                <a:ea typeface="Calibri"/>
                <a:cs typeface="Calibri"/>
                <a:sym typeface="Calibri"/>
              </a:rPr>
              <a:t>Tony Robbin, </a:t>
            </a:r>
            <a:r>
              <a:rPr lang="en-US" sz="1800" i="1">
                <a:solidFill>
                  <a:schemeClr val="lt1"/>
                </a:solidFill>
                <a:latin typeface="Calibri"/>
                <a:ea typeface="Calibri"/>
                <a:cs typeface="Calibri"/>
                <a:sym typeface="Calibri"/>
              </a:rPr>
              <a:t>39453,</a:t>
            </a:r>
            <a:r>
              <a:rPr lang="en-US" sz="1800">
                <a:solidFill>
                  <a:schemeClr val="lt1"/>
                </a:solidFill>
                <a:latin typeface="Calibri"/>
                <a:ea typeface="Calibri"/>
                <a:cs typeface="Calibri"/>
                <a:sym typeface="Calibri"/>
              </a:rPr>
              <a:t> 2008. Oil on canvas</a:t>
            </a:r>
            <a:r>
              <a:rPr lang="en-US" sz="1800" i="1">
                <a:solidFill>
                  <a:schemeClr val="lt1"/>
                </a:solidFill>
                <a:latin typeface="Calibri"/>
                <a:ea typeface="Calibri"/>
                <a:cs typeface="Calibri"/>
                <a:sym typeface="Calibri"/>
              </a:rPr>
              <a:t> </a:t>
            </a:r>
            <a:endParaRPr sz="1800" i="1">
              <a:solidFill>
                <a:schemeClr val="lt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D1D1D"/>
        </a:solidFill>
        <a:effectLst/>
      </p:bgPr>
    </p:bg>
    <p:spTree>
      <p:nvGrpSpPr>
        <p:cNvPr id="1" name="Shape 114"/>
        <p:cNvGrpSpPr/>
        <p:nvPr/>
      </p:nvGrpSpPr>
      <p:grpSpPr>
        <a:xfrm>
          <a:off x="0" y="0"/>
          <a:ext cx="0" cy="0"/>
          <a:chOff x="0" y="0"/>
          <a:chExt cx="0" cy="0"/>
        </a:xfrm>
      </p:grpSpPr>
      <p:sp>
        <p:nvSpPr>
          <p:cNvPr id="115" name="Google Shape;115;p4"/>
          <p:cNvSpPr txBox="1">
            <a:spLocks noGrp="1"/>
          </p:cNvSpPr>
          <p:nvPr>
            <p:ph type="title"/>
          </p:nvPr>
        </p:nvSpPr>
        <p:spPr>
          <a:xfrm>
            <a:off x="628650" y="0"/>
            <a:ext cx="7886700" cy="9942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Calibri"/>
              <a:buNone/>
            </a:pPr>
            <a:r>
              <a:rPr lang="en-US"/>
              <a:t>Form</a:t>
            </a:r>
            <a:endParaRPr/>
          </a:p>
        </p:txBody>
      </p:sp>
      <p:pic>
        <p:nvPicPr>
          <p:cNvPr id="116" name="Google Shape;116;p4"/>
          <p:cNvPicPr preferRelativeResize="0"/>
          <p:nvPr/>
        </p:nvPicPr>
        <p:blipFill rotWithShape="1">
          <a:blip r:embed="rId3">
            <a:alphaModFix/>
          </a:blip>
          <a:srcRect/>
          <a:stretch/>
        </p:blipFill>
        <p:spPr>
          <a:xfrm>
            <a:off x="1009650" y="1238384"/>
            <a:ext cx="3262692" cy="3035527"/>
          </a:xfrm>
          <a:prstGeom prst="rect">
            <a:avLst/>
          </a:prstGeom>
          <a:noFill/>
          <a:ln>
            <a:noFill/>
          </a:ln>
        </p:spPr>
      </p:pic>
      <p:pic>
        <p:nvPicPr>
          <p:cNvPr id="117" name="Google Shape;117;p4"/>
          <p:cNvPicPr preferRelativeResize="0"/>
          <p:nvPr/>
        </p:nvPicPr>
        <p:blipFill rotWithShape="1">
          <a:blip r:embed="rId4">
            <a:alphaModFix/>
          </a:blip>
          <a:srcRect/>
          <a:stretch/>
        </p:blipFill>
        <p:spPr>
          <a:xfrm>
            <a:off x="5920699" y="680102"/>
            <a:ext cx="2231738" cy="3838020"/>
          </a:xfrm>
          <a:prstGeom prst="rect">
            <a:avLst/>
          </a:prstGeom>
          <a:noFill/>
          <a:ln>
            <a:noFill/>
          </a:ln>
        </p:spPr>
      </p:pic>
      <p:sp>
        <p:nvSpPr>
          <p:cNvPr id="118" name="Google Shape;118;p4"/>
          <p:cNvSpPr txBox="1"/>
          <p:nvPr/>
        </p:nvSpPr>
        <p:spPr>
          <a:xfrm>
            <a:off x="501042" y="4334021"/>
            <a:ext cx="4897800" cy="646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lt1"/>
                </a:solidFill>
                <a:latin typeface="Calibri"/>
                <a:ea typeface="Calibri"/>
                <a:cs typeface="Calibri"/>
                <a:sym typeface="Calibri"/>
              </a:rPr>
              <a:t>Scott Causey, </a:t>
            </a:r>
            <a:r>
              <a:rPr lang="en-US" sz="1800" i="1">
                <a:solidFill>
                  <a:schemeClr val="lt1"/>
                </a:solidFill>
                <a:latin typeface="Calibri"/>
                <a:ea typeface="Calibri"/>
                <a:cs typeface="Calibri"/>
                <a:sym typeface="Calibri"/>
              </a:rPr>
              <a:t>I'm Late, I'm Late, I'm Late</a:t>
            </a:r>
            <a:r>
              <a:rPr lang="en-US" sz="1800">
                <a:solidFill>
                  <a:schemeClr val="lt1"/>
                </a:solidFill>
                <a:latin typeface="Calibri"/>
                <a:ea typeface="Calibri"/>
                <a:cs typeface="Calibri"/>
                <a:sym typeface="Calibri"/>
              </a:rPr>
              <a:t>, 2001.</a:t>
            </a:r>
            <a:r>
              <a:rPr lang="en-US" sz="1800" i="1">
                <a:solidFill>
                  <a:schemeClr val="lt1"/>
                </a:solidFill>
                <a:latin typeface="Calibri"/>
                <a:ea typeface="Calibri"/>
                <a:cs typeface="Calibri"/>
                <a:sym typeface="Calibri"/>
              </a:rPr>
              <a:t> </a:t>
            </a:r>
            <a:r>
              <a:rPr lang="en-US" sz="1800">
                <a:solidFill>
                  <a:schemeClr val="lt1"/>
                </a:solidFill>
                <a:latin typeface="Calibri"/>
                <a:ea typeface="Calibri"/>
                <a:cs typeface="Calibri"/>
                <a:sym typeface="Calibri"/>
              </a:rPr>
              <a:t>Ceramic</a:t>
            </a:r>
            <a:r>
              <a:rPr lang="en-US" sz="1800" i="1">
                <a:solidFill>
                  <a:schemeClr val="lt1"/>
                </a:solidFill>
                <a:latin typeface="Calibri"/>
                <a:ea typeface="Calibri"/>
                <a:cs typeface="Calibri"/>
                <a:sym typeface="Calibri"/>
              </a:rPr>
              <a:t> </a:t>
            </a:r>
            <a:endParaRPr sz="1800" i="1">
              <a:solidFill>
                <a:schemeClr val="lt1"/>
              </a:solidFill>
              <a:latin typeface="Calibri"/>
              <a:ea typeface="Calibri"/>
              <a:cs typeface="Calibri"/>
              <a:sym typeface="Calibri"/>
            </a:endParaRPr>
          </a:p>
        </p:txBody>
      </p:sp>
      <p:sp>
        <p:nvSpPr>
          <p:cNvPr id="119" name="Google Shape;119;p4"/>
          <p:cNvSpPr txBox="1"/>
          <p:nvPr/>
        </p:nvSpPr>
        <p:spPr>
          <a:xfrm>
            <a:off x="5189585" y="4518123"/>
            <a:ext cx="36759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lt1"/>
                </a:solidFill>
                <a:latin typeface="Calibri"/>
                <a:ea typeface="Calibri"/>
                <a:cs typeface="Calibri"/>
                <a:sym typeface="Calibri"/>
              </a:rPr>
              <a:t>Unknown, Ancient American Figurine</a:t>
            </a:r>
            <a:endParaRPr sz="1800">
              <a:solidFill>
                <a:schemeClr val="l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D1D1D"/>
        </a:solidFill>
        <a:effectLst/>
      </p:bgPr>
    </p:bg>
    <p:spTree>
      <p:nvGrpSpPr>
        <p:cNvPr id="1" name="Shape 124"/>
        <p:cNvGrpSpPr/>
        <p:nvPr/>
      </p:nvGrpSpPr>
      <p:grpSpPr>
        <a:xfrm>
          <a:off x="0" y="0"/>
          <a:ext cx="0" cy="0"/>
          <a:chOff x="0" y="0"/>
          <a:chExt cx="0" cy="0"/>
        </a:xfrm>
      </p:grpSpPr>
      <p:sp>
        <p:nvSpPr>
          <p:cNvPr id="125" name="Google Shape;125;p5"/>
          <p:cNvSpPr txBox="1">
            <a:spLocks noGrp="1"/>
          </p:cNvSpPr>
          <p:nvPr>
            <p:ph type="title"/>
          </p:nvPr>
        </p:nvSpPr>
        <p:spPr>
          <a:xfrm>
            <a:off x="506687" y="5"/>
            <a:ext cx="7886700" cy="9942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Calibri"/>
              <a:buNone/>
            </a:pPr>
            <a:r>
              <a:rPr lang="en-US"/>
              <a:t>Color</a:t>
            </a:r>
            <a:endParaRPr/>
          </a:p>
        </p:txBody>
      </p:sp>
      <p:pic>
        <p:nvPicPr>
          <p:cNvPr id="126" name="Google Shape;126;p5"/>
          <p:cNvPicPr preferRelativeResize="0"/>
          <p:nvPr/>
        </p:nvPicPr>
        <p:blipFill rotWithShape="1">
          <a:blip r:embed="rId3">
            <a:alphaModFix/>
          </a:blip>
          <a:srcRect/>
          <a:stretch/>
        </p:blipFill>
        <p:spPr>
          <a:xfrm>
            <a:off x="804075" y="768200"/>
            <a:ext cx="2587900" cy="3533801"/>
          </a:xfrm>
          <a:prstGeom prst="rect">
            <a:avLst/>
          </a:prstGeom>
          <a:noFill/>
          <a:ln>
            <a:noFill/>
          </a:ln>
        </p:spPr>
      </p:pic>
      <p:sp>
        <p:nvSpPr>
          <p:cNvPr id="127" name="Google Shape;127;p5"/>
          <p:cNvSpPr txBox="1"/>
          <p:nvPr/>
        </p:nvSpPr>
        <p:spPr>
          <a:xfrm>
            <a:off x="594088" y="4355564"/>
            <a:ext cx="3433500" cy="646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lt1"/>
                </a:solidFill>
                <a:latin typeface="Calibri"/>
                <a:ea typeface="Calibri"/>
                <a:cs typeface="Calibri"/>
                <a:sym typeface="Calibri"/>
              </a:rPr>
              <a:t>Carla Nickerson, </a:t>
            </a:r>
            <a:r>
              <a:rPr lang="en-US" sz="1800" i="1">
                <a:solidFill>
                  <a:schemeClr val="lt1"/>
                </a:solidFill>
                <a:latin typeface="Calibri"/>
                <a:ea typeface="Calibri"/>
                <a:cs typeface="Calibri"/>
                <a:sym typeface="Calibri"/>
              </a:rPr>
              <a:t>Senegalese Woman, </a:t>
            </a:r>
            <a:r>
              <a:rPr lang="en-US" sz="1800">
                <a:solidFill>
                  <a:schemeClr val="lt1"/>
                </a:solidFill>
                <a:latin typeface="Calibri"/>
                <a:ea typeface="Calibri"/>
                <a:cs typeface="Calibri"/>
                <a:sym typeface="Calibri"/>
              </a:rPr>
              <a:t>1997. Screen Print</a:t>
            </a:r>
            <a:r>
              <a:rPr lang="en-US" sz="1800" i="1">
                <a:solidFill>
                  <a:schemeClr val="lt1"/>
                </a:solidFill>
                <a:latin typeface="Calibri"/>
                <a:ea typeface="Calibri"/>
                <a:cs typeface="Calibri"/>
                <a:sym typeface="Calibri"/>
              </a:rPr>
              <a:t> </a:t>
            </a:r>
            <a:endParaRPr sz="1800" i="1">
              <a:solidFill>
                <a:schemeClr val="lt1"/>
              </a:solidFill>
              <a:latin typeface="Calibri"/>
              <a:ea typeface="Calibri"/>
              <a:cs typeface="Calibri"/>
              <a:sym typeface="Calibri"/>
            </a:endParaRPr>
          </a:p>
        </p:txBody>
      </p:sp>
      <p:pic>
        <p:nvPicPr>
          <p:cNvPr id="128" name="Google Shape;128;p5"/>
          <p:cNvPicPr preferRelativeResize="0"/>
          <p:nvPr/>
        </p:nvPicPr>
        <p:blipFill rotWithShape="1">
          <a:blip r:embed="rId4">
            <a:alphaModFix/>
          </a:blip>
          <a:srcRect/>
          <a:stretch/>
        </p:blipFill>
        <p:spPr>
          <a:xfrm>
            <a:off x="5105470" y="768200"/>
            <a:ext cx="2826879" cy="3587375"/>
          </a:xfrm>
          <a:prstGeom prst="rect">
            <a:avLst/>
          </a:prstGeom>
          <a:noFill/>
          <a:ln>
            <a:noFill/>
          </a:ln>
        </p:spPr>
      </p:pic>
      <p:sp>
        <p:nvSpPr>
          <p:cNvPr id="129" name="Google Shape;129;p5"/>
          <p:cNvSpPr txBox="1"/>
          <p:nvPr/>
        </p:nvSpPr>
        <p:spPr>
          <a:xfrm>
            <a:off x="4542184" y="4413388"/>
            <a:ext cx="41103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lt1"/>
                </a:solidFill>
                <a:latin typeface="Calibri"/>
                <a:ea typeface="Calibri"/>
                <a:cs typeface="Calibri"/>
                <a:sym typeface="Calibri"/>
              </a:rPr>
              <a:t>Stephen Schatz, </a:t>
            </a:r>
            <a:r>
              <a:rPr lang="en-US" sz="1800" i="1">
                <a:solidFill>
                  <a:schemeClr val="lt1"/>
                </a:solidFill>
                <a:latin typeface="Calibri"/>
                <a:ea typeface="Calibri"/>
                <a:cs typeface="Calibri"/>
                <a:sym typeface="Calibri"/>
              </a:rPr>
              <a:t>Billy, </a:t>
            </a:r>
            <a:r>
              <a:rPr lang="en-US" sz="1800">
                <a:solidFill>
                  <a:schemeClr val="lt1"/>
                </a:solidFill>
                <a:latin typeface="Calibri"/>
                <a:ea typeface="Calibri"/>
                <a:cs typeface="Calibri"/>
                <a:sym typeface="Calibri"/>
              </a:rPr>
              <a:t>2001</a:t>
            </a:r>
            <a:r>
              <a:rPr lang="en-US" sz="1800" i="1">
                <a:solidFill>
                  <a:schemeClr val="lt1"/>
                </a:solidFill>
                <a:latin typeface="Calibri"/>
                <a:ea typeface="Calibri"/>
                <a:cs typeface="Calibri"/>
                <a:sym typeface="Calibri"/>
              </a:rPr>
              <a:t>. </a:t>
            </a:r>
            <a:r>
              <a:rPr lang="en-US" sz="1800">
                <a:solidFill>
                  <a:schemeClr val="lt1"/>
                </a:solidFill>
                <a:latin typeface="Calibri"/>
                <a:ea typeface="Calibri"/>
                <a:cs typeface="Calibri"/>
                <a:sym typeface="Calibri"/>
              </a:rPr>
              <a:t>Oil on canvas </a:t>
            </a:r>
            <a:endParaRPr sz="1800">
              <a:solidFill>
                <a:schemeClr val="lt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D1D1D"/>
        </a:solidFill>
        <a:effectLst/>
      </p:bgPr>
    </p:bg>
    <p:spTree>
      <p:nvGrpSpPr>
        <p:cNvPr id="1" name="Shape 134"/>
        <p:cNvGrpSpPr/>
        <p:nvPr/>
      </p:nvGrpSpPr>
      <p:grpSpPr>
        <a:xfrm>
          <a:off x="0" y="0"/>
          <a:ext cx="0" cy="0"/>
          <a:chOff x="0" y="0"/>
          <a:chExt cx="0" cy="0"/>
        </a:xfrm>
      </p:grpSpPr>
      <p:sp>
        <p:nvSpPr>
          <p:cNvPr id="135" name="Google Shape;135;p6"/>
          <p:cNvSpPr txBox="1">
            <a:spLocks noGrp="1"/>
          </p:cNvSpPr>
          <p:nvPr>
            <p:ph type="title"/>
          </p:nvPr>
        </p:nvSpPr>
        <p:spPr>
          <a:xfrm>
            <a:off x="828565" y="151968"/>
            <a:ext cx="7886700" cy="9942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Calibri"/>
              <a:buNone/>
            </a:pPr>
            <a:r>
              <a:rPr lang="en-US"/>
              <a:t>Value</a:t>
            </a:r>
            <a:endParaRPr/>
          </a:p>
        </p:txBody>
      </p:sp>
      <p:pic>
        <p:nvPicPr>
          <p:cNvPr id="136" name="Google Shape;136;p6"/>
          <p:cNvPicPr preferRelativeResize="0"/>
          <p:nvPr/>
        </p:nvPicPr>
        <p:blipFill rotWithShape="1">
          <a:blip r:embed="rId3">
            <a:alphaModFix/>
          </a:blip>
          <a:srcRect t="1390"/>
          <a:stretch/>
        </p:blipFill>
        <p:spPr>
          <a:xfrm>
            <a:off x="4884475" y="1541156"/>
            <a:ext cx="3307051" cy="2444119"/>
          </a:xfrm>
          <a:prstGeom prst="rect">
            <a:avLst/>
          </a:prstGeom>
          <a:noFill/>
          <a:ln>
            <a:noFill/>
          </a:ln>
        </p:spPr>
      </p:pic>
      <p:pic>
        <p:nvPicPr>
          <p:cNvPr id="137" name="Google Shape;137;p6"/>
          <p:cNvPicPr preferRelativeResize="0"/>
          <p:nvPr/>
        </p:nvPicPr>
        <p:blipFill rotWithShape="1">
          <a:blip r:embed="rId4">
            <a:alphaModFix/>
          </a:blip>
          <a:srcRect/>
          <a:stretch/>
        </p:blipFill>
        <p:spPr>
          <a:xfrm>
            <a:off x="1017430" y="873692"/>
            <a:ext cx="2584606" cy="3473933"/>
          </a:xfrm>
          <a:prstGeom prst="rect">
            <a:avLst/>
          </a:prstGeom>
          <a:noFill/>
          <a:ln>
            <a:noFill/>
          </a:ln>
        </p:spPr>
      </p:pic>
      <p:sp>
        <p:nvSpPr>
          <p:cNvPr id="138" name="Google Shape;138;p6"/>
          <p:cNvSpPr txBox="1"/>
          <p:nvPr/>
        </p:nvSpPr>
        <p:spPr>
          <a:xfrm>
            <a:off x="4812999" y="3985267"/>
            <a:ext cx="4650900" cy="646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lt1"/>
                </a:solidFill>
                <a:latin typeface="Calibri"/>
                <a:ea typeface="Calibri"/>
                <a:cs typeface="Calibri"/>
                <a:sym typeface="Calibri"/>
              </a:rPr>
              <a:t>Louise Cherwak, </a:t>
            </a:r>
            <a:r>
              <a:rPr lang="en-US" sz="1800" i="1">
                <a:solidFill>
                  <a:schemeClr val="lt1"/>
                </a:solidFill>
                <a:latin typeface="Calibri"/>
                <a:ea typeface="Calibri"/>
                <a:cs typeface="Calibri"/>
                <a:sym typeface="Calibri"/>
              </a:rPr>
              <a:t>The Survivor, </a:t>
            </a:r>
            <a:r>
              <a:rPr lang="en-US" sz="1800">
                <a:solidFill>
                  <a:schemeClr val="lt1"/>
                </a:solidFill>
                <a:latin typeface="Calibri"/>
                <a:ea typeface="Calibri"/>
                <a:cs typeface="Calibri"/>
                <a:sym typeface="Calibri"/>
              </a:rPr>
              <a:t>1999. </a:t>
            </a:r>
            <a:endParaRPr/>
          </a:p>
          <a:p>
            <a:pPr marL="0" marR="0" lvl="0" indent="0" algn="l" rtl="0">
              <a:spcBef>
                <a:spcPts val="0"/>
              </a:spcBef>
              <a:spcAft>
                <a:spcPts val="0"/>
              </a:spcAft>
              <a:buNone/>
            </a:pPr>
            <a:r>
              <a:rPr lang="en-US" sz="1800">
                <a:solidFill>
                  <a:schemeClr val="lt1"/>
                </a:solidFill>
                <a:latin typeface="Calibri"/>
                <a:ea typeface="Calibri"/>
                <a:cs typeface="Calibri"/>
                <a:sym typeface="Calibri"/>
              </a:rPr>
              <a:t>Graphite on paper</a:t>
            </a:r>
            <a:r>
              <a:rPr lang="en-US" sz="1800" i="1">
                <a:solidFill>
                  <a:schemeClr val="lt1"/>
                </a:solidFill>
                <a:latin typeface="Calibri"/>
                <a:ea typeface="Calibri"/>
                <a:cs typeface="Calibri"/>
                <a:sym typeface="Calibri"/>
              </a:rPr>
              <a:t> </a:t>
            </a:r>
            <a:endParaRPr sz="1800" i="1">
              <a:solidFill>
                <a:schemeClr val="lt1"/>
              </a:solidFill>
              <a:latin typeface="Calibri"/>
              <a:ea typeface="Calibri"/>
              <a:cs typeface="Calibri"/>
              <a:sym typeface="Calibri"/>
            </a:endParaRPr>
          </a:p>
        </p:txBody>
      </p:sp>
      <p:sp>
        <p:nvSpPr>
          <p:cNvPr id="139" name="Google Shape;139;p6"/>
          <p:cNvSpPr txBox="1"/>
          <p:nvPr/>
        </p:nvSpPr>
        <p:spPr>
          <a:xfrm>
            <a:off x="934449" y="4413386"/>
            <a:ext cx="3224400" cy="646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lt1"/>
                </a:solidFill>
                <a:latin typeface="Calibri"/>
                <a:ea typeface="Calibri"/>
                <a:cs typeface="Calibri"/>
                <a:sym typeface="Calibri"/>
              </a:rPr>
              <a:t>Roy Lichtenstein, </a:t>
            </a:r>
            <a:r>
              <a:rPr lang="en-US" sz="1800" i="1">
                <a:solidFill>
                  <a:schemeClr val="lt1"/>
                </a:solidFill>
                <a:latin typeface="Calibri"/>
                <a:ea typeface="Calibri"/>
                <a:cs typeface="Calibri"/>
                <a:sym typeface="Calibri"/>
              </a:rPr>
              <a:t>Before the Mirror, </a:t>
            </a:r>
            <a:r>
              <a:rPr lang="en-US" sz="1800">
                <a:solidFill>
                  <a:schemeClr val="lt1"/>
                </a:solidFill>
                <a:latin typeface="Calibri"/>
                <a:ea typeface="Calibri"/>
                <a:cs typeface="Calibri"/>
                <a:sym typeface="Calibri"/>
              </a:rPr>
              <a:t>1975. Offset Lithograph </a:t>
            </a:r>
            <a:endParaRPr sz="1800">
              <a:solidFill>
                <a:schemeClr val="lt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D1D1D"/>
        </a:solidFill>
        <a:effectLst/>
      </p:bgPr>
    </p:bg>
    <p:spTree>
      <p:nvGrpSpPr>
        <p:cNvPr id="1" name="Shape 144"/>
        <p:cNvGrpSpPr/>
        <p:nvPr/>
      </p:nvGrpSpPr>
      <p:grpSpPr>
        <a:xfrm>
          <a:off x="0" y="0"/>
          <a:ext cx="0" cy="0"/>
          <a:chOff x="0" y="0"/>
          <a:chExt cx="0" cy="0"/>
        </a:xfrm>
      </p:grpSpPr>
      <p:sp>
        <p:nvSpPr>
          <p:cNvPr id="145" name="Google Shape;145;p7"/>
          <p:cNvSpPr txBox="1">
            <a:spLocks noGrp="1"/>
          </p:cNvSpPr>
          <p:nvPr>
            <p:ph type="title"/>
          </p:nvPr>
        </p:nvSpPr>
        <p:spPr>
          <a:xfrm>
            <a:off x="628644" y="134379"/>
            <a:ext cx="7886700" cy="9942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Calibri"/>
              <a:buNone/>
            </a:pPr>
            <a:r>
              <a:rPr lang="en-US"/>
              <a:t>Texture</a:t>
            </a:r>
            <a:endParaRPr/>
          </a:p>
        </p:txBody>
      </p:sp>
      <p:pic>
        <p:nvPicPr>
          <p:cNvPr id="146" name="Google Shape;146;p7"/>
          <p:cNvPicPr preferRelativeResize="0"/>
          <p:nvPr/>
        </p:nvPicPr>
        <p:blipFill rotWithShape="1">
          <a:blip r:embed="rId3">
            <a:alphaModFix/>
          </a:blip>
          <a:srcRect t="-1194"/>
          <a:stretch/>
        </p:blipFill>
        <p:spPr>
          <a:xfrm>
            <a:off x="933450" y="1204122"/>
            <a:ext cx="3565116" cy="2932820"/>
          </a:xfrm>
          <a:prstGeom prst="rect">
            <a:avLst/>
          </a:prstGeom>
          <a:noFill/>
          <a:ln>
            <a:noFill/>
          </a:ln>
        </p:spPr>
      </p:pic>
      <p:pic>
        <p:nvPicPr>
          <p:cNvPr id="147" name="Google Shape;147;p7"/>
          <p:cNvPicPr preferRelativeResize="0"/>
          <p:nvPr/>
        </p:nvPicPr>
        <p:blipFill rotWithShape="1">
          <a:blip r:embed="rId4">
            <a:alphaModFix/>
          </a:blip>
          <a:srcRect/>
          <a:stretch/>
        </p:blipFill>
        <p:spPr>
          <a:xfrm>
            <a:off x="6335625" y="202075"/>
            <a:ext cx="1759500" cy="4183125"/>
          </a:xfrm>
          <a:prstGeom prst="rect">
            <a:avLst/>
          </a:prstGeom>
          <a:noFill/>
          <a:ln>
            <a:noFill/>
          </a:ln>
        </p:spPr>
      </p:pic>
      <p:sp>
        <p:nvSpPr>
          <p:cNvPr id="148" name="Google Shape;148;p7"/>
          <p:cNvSpPr txBox="1"/>
          <p:nvPr/>
        </p:nvSpPr>
        <p:spPr>
          <a:xfrm>
            <a:off x="846674" y="4136943"/>
            <a:ext cx="3860100" cy="646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lt1"/>
                </a:solidFill>
                <a:latin typeface="Calibri"/>
                <a:ea typeface="Calibri"/>
                <a:cs typeface="Calibri"/>
                <a:sym typeface="Calibri"/>
              </a:rPr>
              <a:t>Maggie Davis, </a:t>
            </a:r>
            <a:r>
              <a:rPr lang="en-US" sz="1800" i="1">
                <a:solidFill>
                  <a:schemeClr val="lt1"/>
                </a:solidFill>
                <a:latin typeface="Calibri"/>
                <a:ea typeface="Calibri"/>
                <a:cs typeface="Calibri"/>
                <a:sym typeface="Calibri"/>
              </a:rPr>
              <a:t>Trouble, </a:t>
            </a:r>
            <a:r>
              <a:rPr lang="en-US" sz="1800">
                <a:solidFill>
                  <a:schemeClr val="lt1"/>
                </a:solidFill>
                <a:latin typeface="Calibri"/>
                <a:ea typeface="Calibri"/>
                <a:cs typeface="Calibri"/>
                <a:sym typeface="Calibri"/>
              </a:rPr>
              <a:t>Charcoal and acrylic on paper. 1990 </a:t>
            </a:r>
            <a:endParaRPr sz="1800">
              <a:solidFill>
                <a:schemeClr val="lt1"/>
              </a:solidFill>
              <a:latin typeface="Calibri"/>
              <a:ea typeface="Calibri"/>
              <a:cs typeface="Calibri"/>
              <a:sym typeface="Calibri"/>
            </a:endParaRPr>
          </a:p>
        </p:txBody>
      </p:sp>
      <p:sp>
        <p:nvSpPr>
          <p:cNvPr id="149" name="Google Shape;149;p7"/>
          <p:cNvSpPr txBox="1"/>
          <p:nvPr/>
        </p:nvSpPr>
        <p:spPr>
          <a:xfrm>
            <a:off x="5718363" y="4421372"/>
            <a:ext cx="3362400" cy="646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lt1"/>
                </a:solidFill>
                <a:latin typeface="Calibri"/>
                <a:ea typeface="Calibri"/>
                <a:cs typeface="Calibri"/>
                <a:sym typeface="Calibri"/>
              </a:rPr>
              <a:t>Larry Rhoads, </a:t>
            </a:r>
            <a:r>
              <a:rPr lang="en-US" sz="1800" i="1">
                <a:solidFill>
                  <a:schemeClr val="lt1"/>
                </a:solidFill>
                <a:latin typeface="Calibri"/>
                <a:ea typeface="Calibri"/>
                <a:cs typeface="Calibri"/>
                <a:sym typeface="Calibri"/>
              </a:rPr>
              <a:t>Hot House, </a:t>
            </a:r>
            <a:r>
              <a:rPr lang="en-US" sz="1800">
                <a:solidFill>
                  <a:schemeClr val="lt1"/>
                </a:solidFill>
                <a:latin typeface="Calibri"/>
                <a:ea typeface="Calibri"/>
                <a:cs typeface="Calibri"/>
                <a:sym typeface="Calibri"/>
              </a:rPr>
              <a:t>1997, Mixed media</a:t>
            </a:r>
            <a:r>
              <a:rPr lang="en-US" sz="1800" i="1">
                <a:solidFill>
                  <a:schemeClr val="lt1"/>
                </a:solidFill>
                <a:latin typeface="Calibri"/>
                <a:ea typeface="Calibri"/>
                <a:cs typeface="Calibri"/>
                <a:sym typeface="Calibri"/>
              </a:rPr>
              <a:t> </a:t>
            </a:r>
            <a:endParaRPr sz="1800" i="1">
              <a:solidFill>
                <a:schemeClr val="lt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D1D1D"/>
        </a:solidFill>
        <a:effectLst/>
      </p:bgPr>
    </p:bg>
    <p:spTree>
      <p:nvGrpSpPr>
        <p:cNvPr id="1" name="Shape 154"/>
        <p:cNvGrpSpPr/>
        <p:nvPr/>
      </p:nvGrpSpPr>
      <p:grpSpPr>
        <a:xfrm>
          <a:off x="0" y="0"/>
          <a:ext cx="0" cy="0"/>
          <a:chOff x="0" y="0"/>
          <a:chExt cx="0" cy="0"/>
        </a:xfrm>
      </p:grpSpPr>
      <p:sp>
        <p:nvSpPr>
          <p:cNvPr id="155" name="Google Shape;155;p8"/>
          <p:cNvSpPr txBox="1">
            <a:spLocks noGrp="1"/>
          </p:cNvSpPr>
          <p:nvPr>
            <p:ph type="title"/>
          </p:nvPr>
        </p:nvSpPr>
        <p:spPr>
          <a:xfrm>
            <a:off x="635067" y="0"/>
            <a:ext cx="7886700" cy="9942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Calibri"/>
              <a:buNone/>
            </a:pPr>
            <a:r>
              <a:rPr lang="en-US"/>
              <a:t>Space</a:t>
            </a:r>
            <a:endParaRPr/>
          </a:p>
        </p:txBody>
      </p:sp>
      <p:pic>
        <p:nvPicPr>
          <p:cNvPr id="156" name="Google Shape;156;p8"/>
          <p:cNvPicPr preferRelativeResize="0"/>
          <p:nvPr/>
        </p:nvPicPr>
        <p:blipFill rotWithShape="1">
          <a:blip r:embed="rId3">
            <a:alphaModFix/>
          </a:blip>
          <a:srcRect/>
          <a:stretch/>
        </p:blipFill>
        <p:spPr>
          <a:xfrm>
            <a:off x="5893491" y="217845"/>
            <a:ext cx="2148651" cy="4196425"/>
          </a:xfrm>
          <a:prstGeom prst="rect">
            <a:avLst/>
          </a:prstGeom>
          <a:noFill/>
          <a:ln>
            <a:noFill/>
          </a:ln>
        </p:spPr>
      </p:pic>
      <p:pic>
        <p:nvPicPr>
          <p:cNvPr id="157" name="Google Shape;157;p8"/>
          <p:cNvPicPr preferRelativeResize="0"/>
          <p:nvPr/>
        </p:nvPicPr>
        <p:blipFill rotWithShape="1">
          <a:blip r:embed="rId4">
            <a:alphaModFix/>
          </a:blip>
          <a:srcRect/>
          <a:stretch/>
        </p:blipFill>
        <p:spPr>
          <a:xfrm>
            <a:off x="1118925" y="872050"/>
            <a:ext cx="2202175" cy="3278674"/>
          </a:xfrm>
          <a:prstGeom prst="rect">
            <a:avLst/>
          </a:prstGeom>
          <a:noFill/>
          <a:ln>
            <a:noFill/>
          </a:ln>
        </p:spPr>
      </p:pic>
      <p:sp>
        <p:nvSpPr>
          <p:cNvPr id="158" name="Google Shape;158;p8"/>
          <p:cNvSpPr txBox="1"/>
          <p:nvPr/>
        </p:nvSpPr>
        <p:spPr>
          <a:xfrm>
            <a:off x="155043" y="4150733"/>
            <a:ext cx="4663800" cy="923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lt1"/>
                </a:solidFill>
                <a:latin typeface="Calibri"/>
                <a:ea typeface="Calibri"/>
                <a:cs typeface="Calibri"/>
                <a:sym typeface="Calibri"/>
              </a:rPr>
              <a:t>Tsukioka Yoshitoshi, </a:t>
            </a:r>
            <a:r>
              <a:rPr lang="en-US" sz="1800" i="1">
                <a:solidFill>
                  <a:schemeClr val="lt1"/>
                </a:solidFill>
                <a:latin typeface="Calibri"/>
                <a:ea typeface="Calibri"/>
                <a:cs typeface="Calibri"/>
                <a:sym typeface="Calibri"/>
              </a:rPr>
              <a:t>Expectant:  The appearance of a fireman's wife of the Kaei era, </a:t>
            </a:r>
            <a:r>
              <a:rPr lang="en-US" sz="1800">
                <a:solidFill>
                  <a:schemeClr val="lt1"/>
                </a:solidFill>
                <a:latin typeface="Calibri"/>
                <a:ea typeface="Calibri"/>
                <a:cs typeface="Calibri"/>
                <a:sym typeface="Calibri"/>
              </a:rPr>
              <a:t>1848-1854. Woodblock print</a:t>
            </a:r>
            <a:endParaRPr sz="1800">
              <a:solidFill>
                <a:schemeClr val="lt1"/>
              </a:solidFill>
              <a:latin typeface="Calibri"/>
              <a:ea typeface="Calibri"/>
              <a:cs typeface="Calibri"/>
              <a:sym typeface="Calibri"/>
            </a:endParaRPr>
          </a:p>
        </p:txBody>
      </p:sp>
      <p:sp>
        <p:nvSpPr>
          <p:cNvPr id="159" name="Google Shape;159;p8"/>
          <p:cNvSpPr txBox="1"/>
          <p:nvPr/>
        </p:nvSpPr>
        <p:spPr>
          <a:xfrm>
            <a:off x="5302103" y="4414269"/>
            <a:ext cx="3841800" cy="646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lt1"/>
                </a:solidFill>
                <a:latin typeface="Calibri"/>
                <a:ea typeface="Calibri"/>
                <a:cs typeface="Calibri"/>
                <a:sym typeface="Calibri"/>
              </a:rPr>
              <a:t>Humberto Calzada, </a:t>
            </a:r>
            <a:r>
              <a:rPr lang="en-US" sz="1800" i="1">
                <a:solidFill>
                  <a:schemeClr val="lt1"/>
                </a:solidFill>
                <a:latin typeface="Calibri"/>
                <a:ea typeface="Calibri"/>
                <a:cs typeface="Calibri"/>
                <a:sym typeface="Calibri"/>
              </a:rPr>
              <a:t>The Philosophy of Privacy, </a:t>
            </a:r>
            <a:r>
              <a:rPr lang="en-US" sz="1800">
                <a:solidFill>
                  <a:schemeClr val="lt1"/>
                </a:solidFill>
                <a:latin typeface="Calibri"/>
                <a:ea typeface="Calibri"/>
                <a:cs typeface="Calibri"/>
                <a:sym typeface="Calibri"/>
              </a:rPr>
              <a:t>2010. Acrylic on canvas</a:t>
            </a:r>
            <a:r>
              <a:rPr lang="en-US" sz="1800" i="1">
                <a:solidFill>
                  <a:schemeClr val="lt1"/>
                </a:solidFill>
                <a:latin typeface="Calibri"/>
                <a:ea typeface="Calibri"/>
                <a:cs typeface="Calibri"/>
                <a:sym typeface="Calibri"/>
              </a:rPr>
              <a:t> </a:t>
            </a:r>
            <a:endParaRPr sz="1800" i="1">
              <a:solidFill>
                <a:schemeClr val="lt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1414</Words>
  <Application>Microsoft Office PowerPoint</Application>
  <PresentationFormat>On-screen Show (16:9)</PresentationFormat>
  <Paragraphs>124</Paragraphs>
  <Slides>8</Slides>
  <Notes>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Calibri</vt:lpstr>
      <vt:lpstr>Office Theme</vt:lpstr>
      <vt:lpstr>Compare and Contrast</vt:lpstr>
      <vt:lpstr>Line</vt:lpstr>
      <vt:lpstr>Shape</vt:lpstr>
      <vt:lpstr>Form</vt:lpstr>
      <vt:lpstr>Color</vt:lpstr>
      <vt:lpstr>Value</vt:lpstr>
      <vt:lpstr>Texture</vt:lpstr>
      <vt:lpstr>Space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Compare and Contrast</dc:title>
  <dc:creator>Andrea Brickey</dc:creator>
  <cp:lastModifiedBy>Ellen Chastain</cp:lastModifiedBy>
  <cp:revision>1</cp:revision>
  <dcterms:created xsi:type="dcterms:W3CDTF">2018-06-05T15:25:48Z</dcterms:created>
  <dcterms:modified xsi:type="dcterms:W3CDTF">2022-07-28T16:14:04Z</dcterms:modified>
</cp:coreProperties>
</file>