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500" autoAdjust="0"/>
  </p:normalViewPr>
  <p:slideViewPr>
    <p:cSldViewPr snapToGrid="0">
      <p:cViewPr varScale="1">
        <p:scale>
          <a:sx n="75" d="100"/>
          <a:sy n="75" d="100"/>
        </p:scale>
        <p:origin x="1824"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3c9d6a266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3c9d6a266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3ba1176eed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3ba1176ee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USE WITH </a:t>
            </a:r>
            <a:r>
              <a:rPr lang="en" sz="1200" b="1" i="1">
                <a:solidFill>
                  <a:schemeClr val="dk1"/>
                </a:solidFill>
              </a:rPr>
              <a:t>TITLE WALL</a:t>
            </a:r>
            <a:r>
              <a:rPr lang="en" sz="1200" b="1">
                <a:solidFill>
                  <a:schemeClr val="dk1"/>
                </a:solidFill>
              </a:rPr>
              <a:t> WORKSHEET</a:t>
            </a:r>
            <a:endParaRPr sz="1200" b="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would you title this exhibition?</a:t>
            </a:r>
            <a:br>
              <a:rPr lang="en" sz="1200">
                <a:solidFill>
                  <a:schemeClr val="dk1"/>
                </a:solidFill>
              </a:rPr>
            </a:br>
            <a:r>
              <a:rPr lang="en" sz="1200">
                <a:solidFill>
                  <a:schemeClr val="dk1"/>
                </a:solidFill>
              </a:rPr>
              <a:t/>
            </a:r>
            <a:br>
              <a:rPr lang="en" sz="1200">
                <a:solidFill>
                  <a:schemeClr val="dk1"/>
                </a:solidFill>
              </a:rPr>
            </a:br>
            <a:r>
              <a:rPr lang="en" sz="1200" b="1">
                <a:solidFill>
                  <a:schemeClr val="dk1"/>
                </a:solidFill>
              </a:rPr>
              <a:t>PROMPTS</a:t>
            </a:r>
            <a:r>
              <a:rPr lang="en" sz="1200">
                <a:solidFill>
                  <a:schemeClr val="dk1"/>
                </a:solidFill>
              </a:rPr>
              <a:t/>
            </a:r>
            <a:br>
              <a:rPr lang="en" sz="1200">
                <a:solidFill>
                  <a:schemeClr val="dk1"/>
                </a:solidFill>
              </a:rPr>
            </a:br>
            <a:r>
              <a:rPr lang="en" sz="1200">
                <a:solidFill>
                  <a:schemeClr val="dk1"/>
                </a:solidFill>
              </a:rPr>
              <a:t>Are there any visual similarities between the pieces?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Any common elements? (Elements of Art) Color? Shape? Pattern?</a:t>
            </a:r>
            <a:br>
              <a:rPr lang="en" sz="1200">
                <a:solidFill>
                  <a:schemeClr val="dk1"/>
                </a:solidFill>
              </a:rPr>
            </a:b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DESCRIPTION</a:t>
            </a:r>
            <a:r>
              <a:rPr lang="en" sz="1200">
                <a:solidFill>
                  <a:schemeClr val="dk1"/>
                </a:solidFill>
              </a:rPr>
              <a:t/>
            </a:r>
            <a:br>
              <a:rPr lang="en" sz="1200">
                <a:solidFill>
                  <a:schemeClr val="dk1"/>
                </a:solidFill>
              </a:rPr>
            </a:br>
            <a:r>
              <a:rPr lang="en" sz="1200">
                <a:solidFill>
                  <a:schemeClr val="dk1"/>
                </a:solidFill>
              </a:rPr>
              <a:t>When you come up with a title, please support it by using descriptive words.</a:t>
            </a:r>
            <a:endParaRPr sz="12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3ba1176ee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3ba1176ee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USE WITH </a:t>
            </a:r>
            <a:r>
              <a:rPr lang="en" sz="1200" b="1" i="1">
                <a:solidFill>
                  <a:schemeClr val="dk1"/>
                </a:solidFill>
              </a:rPr>
              <a:t>TITLE WALL</a:t>
            </a:r>
            <a:r>
              <a:rPr lang="en" sz="1200" b="1">
                <a:solidFill>
                  <a:schemeClr val="dk1"/>
                </a:solidFill>
              </a:rPr>
              <a:t> WORKSHEET</a:t>
            </a:r>
            <a:endParaRPr sz="1200" b="1">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would you title this exhibition?</a:t>
            </a:r>
            <a:br>
              <a:rPr lang="en" sz="1200">
                <a:solidFill>
                  <a:schemeClr val="dk1"/>
                </a:solidFill>
              </a:rPr>
            </a:br>
            <a:r>
              <a:rPr lang="en" sz="1200">
                <a:solidFill>
                  <a:schemeClr val="dk1"/>
                </a:solidFill>
              </a:rPr>
              <a:t/>
            </a:r>
            <a:br>
              <a:rPr lang="en" sz="1200">
                <a:solidFill>
                  <a:schemeClr val="dk1"/>
                </a:solidFill>
              </a:rPr>
            </a:br>
            <a:r>
              <a:rPr lang="en" sz="1200" b="1">
                <a:solidFill>
                  <a:schemeClr val="dk1"/>
                </a:solidFill>
              </a:rPr>
              <a:t>PROMPTS</a:t>
            </a:r>
            <a:r>
              <a:rPr lang="en" sz="1200">
                <a:solidFill>
                  <a:schemeClr val="dk1"/>
                </a:solidFill>
              </a:rPr>
              <a:t/>
            </a:r>
            <a:br>
              <a:rPr lang="en" sz="1200">
                <a:solidFill>
                  <a:schemeClr val="dk1"/>
                </a:solidFill>
              </a:rPr>
            </a:br>
            <a:r>
              <a:rPr lang="en" sz="1200">
                <a:solidFill>
                  <a:schemeClr val="dk1"/>
                </a:solidFill>
              </a:rPr>
              <a:t>Are there any visual similarities between the pieces?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Any common elements? (Elements of Art) Color? Shape? Pattern?</a:t>
            </a:r>
            <a:br>
              <a:rPr lang="en" sz="1200">
                <a:solidFill>
                  <a:schemeClr val="dk1"/>
                </a:solidFill>
              </a:rPr>
            </a:b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DESCRIPTION</a:t>
            </a:r>
            <a:r>
              <a:rPr lang="en" sz="1200">
                <a:solidFill>
                  <a:schemeClr val="dk1"/>
                </a:solidFill>
              </a:rPr>
              <a:t/>
            </a:r>
            <a:br>
              <a:rPr lang="en" sz="1200">
                <a:solidFill>
                  <a:schemeClr val="dk1"/>
                </a:solidFill>
              </a:rPr>
            </a:br>
            <a:r>
              <a:rPr lang="en" sz="1200">
                <a:solidFill>
                  <a:schemeClr val="dk1"/>
                </a:solidFill>
              </a:rPr>
              <a:t>When you come up with a title, please support it by using descriptive words.</a:t>
            </a: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3ba1176eed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3ba1176eed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3ba1176eed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3ba1176eed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t>QUESTION</a:t>
            </a:r>
            <a:endParaRPr sz="1200" b="1" dirty="0"/>
          </a:p>
          <a:p>
            <a:pPr marL="0" lvl="0" indent="0" algn="l" rtl="0">
              <a:spcBef>
                <a:spcPts val="0"/>
              </a:spcBef>
              <a:spcAft>
                <a:spcPts val="0"/>
              </a:spcAft>
              <a:buNone/>
            </a:pPr>
            <a:r>
              <a:rPr lang="en" sz="1200" dirty="0"/>
              <a:t>What is a Curator?</a:t>
            </a:r>
            <a:endParaRPr sz="12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b="1" smtClean="0"/>
              <a:t>ANSWER</a:t>
            </a:r>
            <a:endParaRPr sz="1200" b="1" dirty="0"/>
          </a:p>
          <a:p>
            <a:pPr marL="0" lvl="0" indent="0" algn="l" rtl="0">
              <a:spcBef>
                <a:spcPts val="0"/>
              </a:spcBef>
              <a:spcAft>
                <a:spcPts val="0"/>
              </a:spcAft>
              <a:buNone/>
            </a:pPr>
            <a:r>
              <a:rPr lang="en" sz="1200" dirty="0"/>
              <a:t>A curator is </a:t>
            </a:r>
            <a:r>
              <a:rPr lang="en" sz="1200" dirty="0">
                <a:solidFill>
                  <a:schemeClr val="dk1"/>
                </a:solidFill>
              </a:rPr>
              <a:t>a person in charge of selecting content for a museum exhibition.</a:t>
            </a:r>
            <a:br>
              <a:rPr lang="en" sz="1200" dirty="0">
                <a:solidFill>
                  <a:schemeClr val="dk1"/>
                </a:solidFill>
              </a:rPr>
            </a:b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Curators choose which works of art should be exhibited and decide how they should be seen. This includes creating a Title Wall for the exhibition!</a:t>
            </a:r>
            <a:endParaRPr sz="1200" dirty="0">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13c9d6a266f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13c9d6a266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dirty="0">
                <a:solidFill>
                  <a:schemeClr val="dk1"/>
                </a:solidFill>
              </a:rPr>
              <a:t>QUESTION</a:t>
            </a:r>
            <a:endParaRPr sz="1200" b="1" dirty="0">
              <a:solidFill>
                <a:schemeClr val="dk1"/>
              </a:solidFill>
            </a:endParaRPr>
          </a:p>
          <a:p>
            <a:pPr marL="0" lvl="0" indent="0" algn="l" rtl="0">
              <a:spcBef>
                <a:spcPts val="0"/>
              </a:spcBef>
              <a:spcAft>
                <a:spcPts val="0"/>
              </a:spcAft>
              <a:buNone/>
            </a:pPr>
            <a:r>
              <a:rPr lang="en" sz="1200" dirty="0">
                <a:solidFill>
                  <a:schemeClr val="dk1"/>
                </a:solidFill>
              </a:rPr>
              <a:t>What is a title wall?</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smtClean="0">
                <a:solidFill>
                  <a:schemeClr val="dk1"/>
                </a:solidFill>
              </a:rPr>
              <a:t>ANSWER</a:t>
            </a:r>
            <a:endParaRPr sz="1200" b="1" smtClean="0">
              <a:solidFill>
                <a:schemeClr val="dk1"/>
              </a:solidFill>
            </a:endParaRPr>
          </a:p>
          <a:p>
            <a:pPr marL="0" lvl="0" indent="0" algn="l" rtl="0">
              <a:spcBef>
                <a:spcPts val="0"/>
              </a:spcBef>
              <a:spcAft>
                <a:spcPts val="0"/>
              </a:spcAft>
              <a:buClr>
                <a:schemeClr val="dk1"/>
              </a:buClr>
              <a:buSzPts val="1100"/>
              <a:buFont typeface="Arial"/>
              <a:buNone/>
            </a:pPr>
            <a:r>
              <a:rPr lang="en" sz="1200" smtClean="0">
                <a:solidFill>
                  <a:schemeClr val="dk1"/>
                </a:solidFill>
              </a:rPr>
              <a:t>A </a:t>
            </a:r>
            <a:r>
              <a:rPr lang="en" sz="1200" dirty="0">
                <a:solidFill>
                  <a:schemeClr val="dk1"/>
                </a:solidFill>
              </a:rPr>
              <a:t>title wall is a wall usually located at the front of a gallery that displays the exhibition title describing what the audience will see.</a:t>
            </a:r>
            <a:endParaRPr sz="1200"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ba1176ee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ba1176ee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rPr>
              <a:t>Let’s put that into practice.</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b="1" dirty="0">
                <a:solidFill>
                  <a:schemeClr val="dk1"/>
                </a:solidFill>
              </a:rPr>
              <a:t>QUESTION</a:t>
            </a: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smtClean="0">
                <a:solidFill>
                  <a:schemeClr val="dk1"/>
                </a:solidFill>
              </a:rPr>
              <a:t>What is the title of this exhibition, and what type of works do you think you might see?</a:t>
            </a:r>
            <a:r>
              <a:rPr lang="en" sz="1200" i="1" smtClean="0">
                <a:solidFill>
                  <a:schemeClr val="dk1"/>
                </a:solidFill>
              </a:rPr>
              <a:t/>
            </a:r>
            <a:br>
              <a:rPr lang="en" sz="1200" i="1" smtClean="0">
                <a:solidFill>
                  <a:schemeClr val="dk1"/>
                </a:solidFill>
              </a:rPr>
            </a:br>
            <a:r>
              <a:rPr lang="en" sz="1200" smtClean="0">
                <a:solidFill>
                  <a:schemeClr val="dk1"/>
                </a:solidFill>
              </a:rPr>
              <a:t/>
            </a:r>
            <a:br>
              <a:rPr lang="en" sz="1200" smtClean="0">
                <a:solidFill>
                  <a:schemeClr val="dk1"/>
                </a:solidFill>
              </a:rPr>
            </a:br>
            <a:r>
              <a:rPr lang="en" sz="1200" b="1" smtClean="0">
                <a:solidFill>
                  <a:schemeClr val="dk1"/>
                </a:solidFill>
              </a:rPr>
              <a:t>ANSWER</a:t>
            </a:r>
            <a:endParaRPr sz="1200" smtClean="0">
              <a:solidFill>
                <a:schemeClr val="dk1"/>
              </a:solidFill>
            </a:endParaRPr>
          </a:p>
          <a:p>
            <a:pPr marL="0" lvl="0" indent="0" algn="l" rtl="0">
              <a:spcBef>
                <a:spcPts val="0"/>
              </a:spcBef>
              <a:spcAft>
                <a:spcPts val="0"/>
              </a:spcAft>
              <a:buClr>
                <a:schemeClr val="dk1"/>
              </a:buClr>
              <a:buSzPts val="1100"/>
              <a:buFont typeface="Arial"/>
              <a:buNone/>
            </a:pPr>
            <a:r>
              <a:rPr lang="en" sz="1200" smtClean="0">
                <a:solidFill>
                  <a:schemeClr val="dk1"/>
                </a:solidFill>
              </a:rPr>
              <a:t>Title</a:t>
            </a:r>
            <a:r>
              <a:rPr lang="en" sz="1200" dirty="0">
                <a:solidFill>
                  <a:schemeClr val="dk1"/>
                </a:solidFill>
              </a:rPr>
              <a:t>: </a:t>
            </a:r>
            <a:r>
              <a:rPr lang="en" sz="1200" i="1" dirty="0">
                <a:solidFill>
                  <a:schemeClr val="dk1"/>
                </a:solidFill>
              </a:rPr>
              <a:t>Global Art of the 1970s</a:t>
            </a:r>
            <a:endParaRPr sz="1200" i="1" dirty="0">
              <a:solidFill>
                <a:schemeClr val="dk1"/>
              </a:solidFill>
            </a:endParaRPr>
          </a:p>
          <a:p>
            <a:pPr marL="0" lvl="0" indent="0" algn="l" rtl="0">
              <a:spcBef>
                <a:spcPts val="0"/>
              </a:spcBef>
              <a:spcAft>
                <a:spcPts val="0"/>
              </a:spcAft>
              <a:buClr>
                <a:schemeClr val="dk1"/>
              </a:buClr>
              <a:buSzPts val="1100"/>
              <a:buFont typeface="Arial"/>
              <a:buNone/>
            </a:pPr>
            <a:r>
              <a:rPr lang="en" sz="1200" dirty="0">
                <a:solidFill>
                  <a:schemeClr val="dk1"/>
                </a:solidFill>
              </a:rPr>
              <a:t>This exhibition highlights works from around the globe that were produced in the 1970s. Types of artwork range from paintings to sculpture to textiles.</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3bb252324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3bb252324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rPr>
              <a:t>What about this one?</a:t>
            </a:r>
            <a:br>
              <a:rPr lang="en" sz="1200" dirty="0">
                <a:solidFill>
                  <a:schemeClr val="dk1"/>
                </a:solidFill>
              </a:rPr>
            </a:b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b="1" dirty="0">
                <a:solidFill>
                  <a:schemeClr val="dk1"/>
                </a:solidFill>
              </a:rPr>
              <a:t>QUESTION</a:t>
            </a:r>
            <a:endParaRPr sz="1200" dirty="0">
              <a:solidFill>
                <a:schemeClr val="dk1"/>
              </a:solidFill>
            </a:endParaRPr>
          </a:p>
          <a:p>
            <a:pPr marL="0" lvl="0" indent="0" algn="l" rtl="0">
              <a:spcBef>
                <a:spcPts val="0"/>
              </a:spcBef>
              <a:spcAft>
                <a:spcPts val="0"/>
              </a:spcAft>
              <a:buNone/>
            </a:pPr>
            <a:r>
              <a:rPr lang="en" sz="1200" dirty="0">
                <a:solidFill>
                  <a:schemeClr val="dk1"/>
                </a:solidFill>
              </a:rPr>
              <a:t>What is the title of this exhibition, and what type of works do you think you might see?</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b="1" dirty="0" smtClean="0">
                <a:solidFill>
                  <a:schemeClr val="dk1"/>
                </a:solidFill>
              </a:rPr>
              <a:t>ANSWER</a:t>
            </a:r>
            <a:r>
              <a:rPr lang="en" sz="1200" dirty="0" smtClean="0">
                <a:solidFill>
                  <a:schemeClr val="dk1"/>
                </a:solidFill>
              </a:rPr>
              <a:t/>
            </a:r>
            <a:br>
              <a:rPr lang="en" sz="1200" dirty="0" smtClean="0">
                <a:solidFill>
                  <a:schemeClr val="dk1"/>
                </a:solidFill>
              </a:rPr>
            </a:br>
            <a:r>
              <a:rPr lang="en" sz="1200" dirty="0" smtClean="0">
                <a:solidFill>
                  <a:schemeClr val="dk1"/>
                </a:solidFill>
              </a:rPr>
              <a:t>Title: </a:t>
            </a:r>
            <a:r>
              <a:rPr lang="en" sz="1200" i="1" dirty="0" smtClean="0">
                <a:solidFill>
                  <a:schemeClr val="dk1"/>
                </a:solidFill>
              </a:rPr>
              <a:t>What’s the Story?</a:t>
            </a:r>
            <a:endParaRPr sz="1200" i="1" dirty="0" smtClean="0">
              <a:solidFill>
                <a:schemeClr val="dk1"/>
              </a:solidFill>
            </a:endParaRPr>
          </a:p>
          <a:p>
            <a:pPr marL="0" lvl="0" indent="0" algn="l" rtl="0">
              <a:spcBef>
                <a:spcPts val="0"/>
              </a:spcBef>
              <a:spcAft>
                <a:spcPts val="0"/>
              </a:spcAft>
              <a:buClr>
                <a:schemeClr val="dk1"/>
              </a:buClr>
              <a:buSzPts val="1100"/>
              <a:buFont typeface="Arial"/>
              <a:buNone/>
            </a:pPr>
            <a:r>
              <a:rPr lang="en" sz="1200" dirty="0" smtClean="0">
                <a:solidFill>
                  <a:schemeClr val="dk1"/>
                </a:solidFill>
              </a:rPr>
              <a:t>Featuring </a:t>
            </a:r>
            <a:r>
              <a:rPr lang="en" sz="1200" dirty="0">
                <a:solidFill>
                  <a:schemeClr val="dk1"/>
                </a:solidFill>
              </a:rPr>
              <a:t>more than forty works from the Museum’s permanent collection, this show places each viewer into the role of narrator. Viewers use their own imaginations to look beyond the canvas and envision the unwritten stories in works of art with open-ended narratives.</a:t>
            </a:r>
            <a:endParaRPr sz="1200"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3ba1176eed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3ba1176ee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dirty="0">
                <a:solidFill>
                  <a:schemeClr val="dk1"/>
                </a:solidFill>
              </a:rPr>
              <a:t>Now that you are familiar with using the title wall…</a:t>
            </a:r>
            <a:endParaRPr sz="1200" dirty="0">
              <a:solidFill>
                <a:schemeClr val="dk1"/>
              </a:solidFill>
            </a:endParaRPr>
          </a:p>
          <a:p>
            <a:pPr marL="0" lvl="0" indent="0" algn="l" rtl="0">
              <a:spcBef>
                <a:spcPts val="0"/>
              </a:spcBef>
              <a:spcAft>
                <a:spcPts val="0"/>
              </a:spcAft>
              <a:buClr>
                <a:schemeClr val="dk1"/>
              </a:buClr>
              <a:buSzPts val="1100"/>
              <a:buFont typeface="Arial"/>
              <a:buNone/>
            </a:pPr>
            <a:endParaRPr sz="1200" dirty="0">
              <a:solidFill>
                <a:schemeClr val="dk1"/>
              </a:solidFill>
            </a:endParaRPr>
          </a:p>
          <a:p>
            <a:pPr marL="0" lvl="0" indent="0" algn="l" rtl="0">
              <a:spcBef>
                <a:spcPts val="0"/>
              </a:spcBef>
              <a:spcAft>
                <a:spcPts val="0"/>
              </a:spcAft>
              <a:buClr>
                <a:schemeClr val="dk1"/>
              </a:buClr>
              <a:buSzPts val="1100"/>
              <a:buFont typeface="Arial"/>
              <a:buNone/>
            </a:pPr>
            <a:r>
              <a:rPr lang="en" sz="1200" b="1" dirty="0">
                <a:solidFill>
                  <a:schemeClr val="dk1"/>
                </a:solidFill>
              </a:rPr>
              <a:t>QUESTION</a:t>
            </a:r>
            <a:endParaRPr sz="1200" b="1" dirty="0">
              <a:solidFill>
                <a:schemeClr val="dk1"/>
              </a:solidFill>
            </a:endParaRPr>
          </a:p>
          <a:p>
            <a:pPr marL="0" lvl="0" indent="0" algn="l" rtl="0">
              <a:spcBef>
                <a:spcPts val="0"/>
              </a:spcBef>
              <a:spcAft>
                <a:spcPts val="0"/>
              </a:spcAft>
              <a:buClr>
                <a:schemeClr val="dk1"/>
              </a:buClr>
              <a:buSzPts val="1100"/>
              <a:buFont typeface="Arial"/>
              <a:buNone/>
            </a:pPr>
            <a:r>
              <a:rPr lang="en" sz="1200" dirty="0" smtClean="0">
                <a:solidFill>
                  <a:schemeClr val="dk1"/>
                </a:solidFill>
              </a:rPr>
              <a:t>How do you think curators select content for an exhibition?</a:t>
            </a:r>
            <a:br>
              <a:rPr lang="en" sz="1200" dirty="0" smtClean="0">
                <a:solidFill>
                  <a:schemeClr val="dk1"/>
                </a:solidFill>
              </a:rPr>
            </a:br>
            <a:r>
              <a:rPr lang="en" sz="1200" dirty="0" smtClean="0">
                <a:solidFill>
                  <a:schemeClr val="dk1"/>
                </a:solidFill>
              </a:rPr>
              <a:t/>
            </a:r>
            <a:br>
              <a:rPr lang="en" sz="1200" dirty="0" smtClean="0">
                <a:solidFill>
                  <a:schemeClr val="dk1"/>
                </a:solidFill>
              </a:rPr>
            </a:br>
            <a:r>
              <a:rPr lang="en" sz="1200" b="1" dirty="0" smtClean="0">
                <a:solidFill>
                  <a:schemeClr val="dk1"/>
                </a:solidFill>
              </a:rPr>
              <a:t>ANSWER</a:t>
            </a:r>
            <a:r>
              <a:rPr lang="en" sz="1200" dirty="0" smtClean="0">
                <a:solidFill>
                  <a:schemeClr val="dk1"/>
                </a:solidFill>
              </a:rPr>
              <a:t/>
            </a:r>
            <a:br>
              <a:rPr lang="en" sz="1200" dirty="0" smtClean="0">
                <a:solidFill>
                  <a:schemeClr val="dk1"/>
                </a:solidFill>
              </a:rPr>
            </a:br>
            <a:r>
              <a:rPr lang="en" sz="1200" dirty="0" smtClean="0">
                <a:solidFill>
                  <a:schemeClr val="dk1"/>
                </a:solidFill>
              </a:rPr>
              <a:t>By finding shared similarities and/or common meaning within a collection of works. These selections might come from a museum’s existing collection, personal collections, or even from foundations who are responsible for the safe preservation and display of a particular collection. </a:t>
            </a:r>
            <a:br>
              <a:rPr lang="en" sz="1200" dirty="0" smtClean="0">
                <a:solidFill>
                  <a:schemeClr val="dk1"/>
                </a:solidFill>
              </a:rPr>
            </a:br>
            <a:endParaRPr sz="1200" dirty="0" smtClean="0">
              <a:solidFill>
                <a:schemeClr val="dk1"/>
              </a:solidFill>
            </a:endParaRPr>
          </a:p>
          <a:p>
            <a:pPr marL="0" lvl="0" indent="0" algn="l" rtl="0">
              <a:spcBef>
                <a:spcPts val="0"/>
              </a:spcBef>
              <a:spcAft>
                <a:spcPts val="0"/>
              </a:spcAft>
              <a:buNone/>
            </a:pPr>
            <a:r>
              <a:rPr lang="en" sz="1200" dirty="0" smtClean="0">
                <a:solidFill>
                  <a:schemeClr val="dk1"/>
                </a:solidFill>
              </a:rPr>
              <a:t>The </a:t>
            </a:r>
            <a:r>
              <a:rPr lang="en" sz="1200" dirty="0">
                <a:solidFill>
                  <a:schemeClr val="dk1"/>
                </a:solidFill>
              </a:rPr>
              <a:t>similarities between works can be based on an singular artist, a moment in time, or based purely on visual elements they may all share.</a:t>
            </a:r>
            <a:endParaRPr sz="1200" dirty="0">
              <a:solidFill>
                <a:schemeClr val="dk1"/>
              </a:solidFill>
            </a:endParaRPr>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 sz="1200" dirty="0">
                <a:solidFill>
                  <a:schemeClr val="dk1"/>
                </a:solidFill>
              </a:rPr>
              <a:t>This exhibition is titled, </a:t>
            </a:r>
            <a:r>
              <a:rPr lang="en" sz="1200" i="1" dirty="0">
                <a:solidFill>
                  <a:schemeClr val="dk1"/>
                </a:solidFill>
              </a:rPr>
              <a:t>The Art of the Highwaymen. </a:t>
            </a:r>
            <a:r>
              <a:rPr lang="en" sz="1200" dirty="0">
                <a:solidFill>
                  <a:schemeClr val="dk1"/>
                </a:solidFill>
              </a:rPr>
              <a:t>For a bit of context, this collection of artwork featured 26 individual artists who became known as the “Highwaymen”. This name was adopted because these artists created and sold their artwork on the side of our Florida highways.</a:t>
            </a:r>
            <a:endParaRP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bb252324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bb252324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3ba1176eed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3ba1176eed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a:solidFill>
                  <a:schemeClr val="dk1"/>
                </a:solidFill>
              </a:rPr>
              <a:t>CLASS PRACTICE</a:t>
            </a:r>
            <a:endParaRPr sz="1200" b="1">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might you title this exhibition?</a:t>
            </a:r>
            <a:br>
              <a:rPr lang="en" sz="1200">
                <a:solidFill>
                  <a:schemeClr val="dk1"/>
                </a:solidFill>
              </a:rPr>
            </a:br>
            <a:r>
              <a:rPr lang="en" sz="1200">
                <a:solidFill>
                  <a:schemeClr val="dk1"/>
                </a:solidFill>
              </a:rPr>
              <a:t/>
            </a:r>
            <a:br>
              <a:rPr lang="en" sz="1200">
                <a:solidFill>
                  <a:schemeClr val="dk1"/>
                </a:solidFill>
              </a:rPr>
            </a:br>
            <a:r>
              <a:rPr lang="en" sz="1200" b="1">
                <a:solidFill>
                  <a:schemeClr val="dk1"/>
                </a:solidFill>
              </a:rPr>
              <a:t>PROMPTS</a:t>
            </a:r>
            <a:r>
              <a:rPr lang="en" sz="1200">
                <a:solidFill>
                  <a:schemeClr val="dk1"/>
                </a:solidFill>
              </a:rPr>
              <a:t/>
            </a:r>
            <a:br>
              <a:rPr lang="en" sz="1200">
                <a:solidFill>
                  <a:schemeClr val="dk1"/>
                </a:solidFill>
              </a:rPr>
            </a:br>
            <a:r>
              <a:rPr lang="en" sz="1200">
                <a:solidFill>
                  <a:schemeClr val="dk1"/>
                </a:solidFill>
              </a:rPr>
              <a:t>Are there any visual similarities between the pieces?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Any common elements? (Elements of Art) Color? Shape? Pattern?</a:t>
            </a:r>
            <a:br>
              <a:rPr lang="en" sz="1200">
                <a:solidFill>
                  <a:schemeClr val="dk1"/>
                </a:solidFill>
              </a:rPr>
            </a:br>
            <a:endParaRPr sz="1200">
              <a:solidFill>
                <a:schemeClr val="dk1"/>
              </a:solidFill>
            </a:endParaRPr>
          </a:p>
          <a:p>
            <a:pPr marL="0" lvl="0" indent="0" algn="l" rtl="0">
              <a:spcBef>
                <a:spcPts val="0"/>
              </a:spcBef>
              <a:spcAft>
                <a:spcPts val="0"/>
              </a:spcAft>
              <a:buClr>
                <a:schemeClr val="dk1"/>
              </a:buClr>
              <a:buSzPts val="1100"/>
              <a:buFont typeface="Arial"/>
              <a:buNone/>
            </a:pPr>
            <a:r>
              <a:rPr lang="en" sz="1200" b="1">
                <a:solidFill>
                  <a:schemeClr val="dk1"/>
                </a:solidFill>
              </a:rPr>
              <a:t>DESCRIPTION</a:t>
            </a:r>
            <a:r>
              <a:rPr lang="en" sz="1200">
                <a:solidFill>
                  <a:schemeClr val="dk1"/>
                </a:solidFill>
              </a:rPr>
              <a:t/>
            </a:r>
            <a:br>
              <a:rPr lang="en" sz="1200">
                <a:solidFill>
                  <a:schemeClr val="dk1"/>
                </a:solidFill>
              </a:rPr>
            </a:br>
            <a:r>
              <a:rPr lang="en" sz="1200">
                <a:solidFill>
                  <a:schemeClr val="dk1"/>
                </a:solidFill>
              </a:rPr>
              <a:t>When you come up with a title, please support it by using descriptive words.</a:t>
            </a:r>
            <a:endParaRPr sz="1200">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c9d6a266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3c9d6a266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0"/>
              </a:spcBef>
              <a:spcAft>
                <a:spcPts val="0"/>
              </a:spcAft>
              <a:buClr>
                <a:schemeClr val="dk1"/>
              </a:buClr>
              <a:buSzPts val="1400"/>
              <a:buChar char="○"/>
              <a:defRPr>
                <a:solidFill>
                  <a:schemeClr val="dk1"/>
                </a:solidFill>
              </a:defRPr>
            </a:lvl2pPr>
            <a:lvl3pPr marL="1371600" lvl="2" indent="-317500">
              <a:spcBef>
                <a:spcPts val="0"/>
              </a:spcBef>
              <a:spcAft>
                <a:spcPts val="0"/>
              </a:spcAft>
              <a:buClr>
                <a:schemeClr val="dk1"/>
              </a:buClr>
              <a:buSzPts val="1400"/>
              <a:buChar char="■"/>
              <a:defRPr>
                <a:solidFill>
                  <a:schemeClr val="dk1"/>
                </a:solidFill>
              </a:defRPr>
            </a:lvl3pPr>
            <a:lvl4pPr marL="1828800" lvl="3" indent="-317500">
              <a:spcBef>
                <a:spcPts val="0"/>
              </a:spcBef>
              <a:spcAft>
                <a:spcPts val="0"/>
              </a:spcAft>
              <a:buClr>
                <a:schemeClr val="dk1"/>
              </a:buClr>
              <a:buSzPts val="1400"/>
              <a:buChar char="●"/>
              <a:defRPr>
                <a:solidFill>
                  <a:schemeClr val="dk1"/>
                </a:solidFill>
              </a:defRPr>
            </a:lvl4pPr>
            <a:lvl5pPr marL="2286000" lvl="4" indent="-317500">
              <a:spcBef>
                <a:spcPts val="0"/>
              </a:spcBef>
              <a:spcAft>
                <a:spcPts val="0"/>
              </a:spcAft>
              <a:buClr>
                <a:schemeClr val="dk1"/>
              </a:buClr>
              <a:buSzPts val="1400"/>
              <a:buChar char="○"/>
              <a:defRPr>
                <a:solidFill>
                  <a:schemeClr val="dk1"/>
                </a:solidFill>
              </a:defRPr>
            </a:lvl5pPr>
            <a:lvl6pPr marL="2743200" lvl="5" indent="-317500">
              <a:spcBef>
                <a:spcPts val="0"/>
              </a:spcBef>
              <a:spcAft>
                <a:spcPts val="0"/>
              </a:spcAft>
              <a:buClr>
                <a:schemeClr val="dk1"/>
              </a:buClr>
              <a:buSzPts val="1400"/>
              <a:buChar char="■"/>
              <a:defRPr>
                <a:solidFill>
                  <a:schemeClr val="dk1"/>
                </a:solidFill>
              </a:defRPr>
            </a:lvl6pPr>
            <a:lvl7pPr marL="3200400" lvl="6" indent="-317500">
              <a:spcBef>
                <a:spcPts val="0"/>
              </a:spcBef>
              <a:spcAft>
                <a:spcPts val="0"/>
              </a:spcAft>
              <a:buClr>
                <a:schemeClr val="dk1"/>
              </a:buClr>
              <a:buSzPts val="1400"/>
              <a:buChar char="●"/>
              <a:defRPr>
                <a:solidFill>
                  <a:schemeClr val="dk1"/>
                </a:solidFill>
              </a:defRPr>
            </a:lvl7pPr>
            <a:lvl8pPr marL="3657600" lvl="7" indent="-317500">
              <a:spcBef>
                <a:spcPts val="0"/>
              </a:spcBef>
              <a:spcAft>
                <a:spcPts val="0"/>
              </a:spcAft>
              <a:buClr>
                <a:schemeClr val="dk1"/>
              </a:buClr>
              <a:buSzPts val="1400"/>
              <a:buChar char="○"/>
              <a:defRPr>
                <a:solidFill>
                  <a:schemeClr val="dk1"/>
                </a:solidFill>
              </a:defRPr>
            </a:lvl8pPr>
            <a:lvl9pPr marL="4114800" lvl="8" indent="-317500">
              <a:spcBef>
                <a:spcPts val="0"/>
              </a:spcBef>
              <a:spcAft>
                <a:spcPts val="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0"/>
              </a:spcBef>
              <a:spcAft>
                <a:spcPts val="0"/>
              </a:spcAft>
              <a:buClr>
                <a:schemeClr val="lt2"/>
              </a:buClr>
              <a:buSzPts val="1400"/>
              <a:buChar char="○"/>
              <a:defRPr>
                <a:solidFill>
                  <a:schemeClr val="lt2"/>
                </a:solidFill>
              </a:defRPr>
            </a:lvl2pPr>
            <a:lvl3pPr marL="1371600" lvl="2" indent="-317500">
              <a:lnSpc>
                <a:spcPct val="115000"/>
              </a:lnSpc>
              <a:spcBef>
                <a:spcPts val="0"/>
              </a:spcBef>
              <a:spcAft>
                <a:spcPts val="0"/>
              </a:spcAft>
              <a:buClr>
                <a:schemeClr val="lt2"/>
              </a:buClr>
              <a:buSzPts val="1400"/>
              <a:buChar char="■"/>
              <a:defRPr>
                <a:solidFill>
                  <a:schemeClr val="lt2"/>
                </a:solidFill>
              </a:defRPr>
            </a:lvl3pPr>
            <a:lvl4pPr marL="1828800" lvl="3" indent="-317500">
              <a:lnSpc>
                <a:spcPct val="115000"/>
              </a:lnSpc>
              <a:spcBef>
                <a:spcPts val="0"/>
              </a:spcBef>
              <a:spcAft>
                <a:spcPts val="0"/>
              </a:spcAft>
              <a:buClr>
                <a:schemeClr val="lt2"/>
              </a:buClr>
              <a:buSzPts val="1400"/>
              <a:buChar char="●"/>
              <a:defRPr>
                <a:solidFill>
                  <a:schemeClr val="lt2"/>
                </a:solidFill>
              </a:defRPr>
            </a:lvl4pPr>
            <a:lvl5pPr marL="2286000" lvl="4" indent="-317500">
              <a:lnSpc>
                <a:spcPct val="115000"/>
              </a:lnSpc>
              <a:spcBef>
                <a:spcPts val="0"/>
              </a:spcBef>
              <a:spcAft>
                <a:spcPts val="0"/>
              </a:spcAft>
              <a:buClr>
                <a:schemeClr val="lt2"/>
              </a:buClr>
              <a:buSzPts val="1400"/>
              <a:buChar char="○"/>
              <a:defRPr>
                <a:solidFill>
                  <a:schemeClr val="lt2"/>
                </a:solidFill>
              </a:defRPr>
            </a:lvl5pPr>
            <a:lvl6pPr marL="2743200" lvl="5" indent="-317500">
              <a:lnSpc>
                <a:spcPct val="115000"/>
              </a:lnSpc>
              <a:spcBef>
                <a:spcPts val="0"/>
              </a:spcBef>
              <a:spcAft>
                <a:spcPts val="0"/>
              </a:spcAft>
              <a:buClr>
                <a:schemeClr val="lt2"/>
              </a:buClr>
              <a:buSzPts val="1400"/>
              <a:buChar char="■"/>
              <a:defRPr>
                <a:solidFill>
                  <a:schemeClr val="lt2"/>
                </a:solidFill>
              </a:defRPr>
            </a:lvl6pPr>
            <a:lvl7pPr marL="3200400" lvl="6" indent="-317500">
              <a:lnSpc>
                <a:spcPct val="115000"/>
              </a:lnSpc>
              <a:spcBef>
                <a:spcPts val="0"/>
              </a:spcBef>
              <a:spcAft>
                <a:spcPts val="0"/>
              </a:spcAft>
              <a:buClr>
                <a:schemeClr val="lt2"/>
              </a:buClr>
              <a:buSzPts val="1400"/>
              <a:buChar char="●"/>
              <a:defRPr>
                <a:solidFill>
                  <a:schemeClr val="lt2"/>
                </a:solidFill>
              </a:defRPr>
            </a:lvl7pPr>
            <a:lvl8pPr marL="3657600" lvl="7" indent="-317500">
              <a:lnSpc>
                <a:spcPct val="115000"/>
              </a:lnSpc>
              <a:spcBef>
                <a:spcPts val="0"/>
              </a:spcBef>
              <a:spcAft>
                <a:spcPts val="0"/>
              </a:spcAft>
              <a:buClr>
                <a:schemeClr val="lt2"/>
              </a:buClr>
              <a:buSzPts val="1400"/>
              <a:buChar char="○"/>
              <a:defRPr>
                <a:solidFill>
                  <a:schemeClr val="lt2"/>
                </a:solidFill>
              </a:defRPr>
            </a:lvl8pPr>
            <a:lvl9pPr marL="4114800" lvl="8" indent="-317500">
              <a:lnSpc>
                <a:spcPct val="115000"/>
              </a:lnSpc>
              <a:spcBef>
                <a:spcPts val="0"/>
              </a:spcBef>
              <a:spcAft>
                <a:spcPts val="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5921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Let’s be a Curator!</a:t>
            </a:r>
            <a:endParaRPr/>
          </a:p>
        </p:txBody>
      </p:sp>
      <p:sp>
        <p:nvSpPr>
          <p:cNvPr id="55" name="Google Shape;55;p13"/>
          <p:cNvSpPr txBox="1">
            <a:spLocks noGrp="1"/>
          </p:cNvSpPr>
          <p:nvPr>
            <p:ph type="subTitle" idx="1"/>
          </p:nvPr>
        </p:nvSpPr>
        <p:spPr>
          <a:xfrm>
            <a:off x="311700" y="2681725"/>
            <a:ext cx="8520600" cy="9762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Developing a Title Wall using works from </a:t>
            </a:r>
            <a:endParaRPr/>
          </a:p>
          <a:p>
            <a:pPr marL="0" lvl="0" indent="0" algn="ctr" rtl="0">
              <a:spcBef>
                <a:spcPts val="0"/>
              </a:spcBef>
              <a:spcAft>
                <a:spcPts val="0"/>
              </a:spcAft>
              <a:buNone/>
            </a:pPr>
            <a:r>
              <a:rPr lang="en"/>
              <a:t>the Polk Museum of Art Collection.</a:t>
            </a:r>
            <a:endParaRPr b="1"/>
          </a:p>
        </p:txBody>
      </p:sp>
      <p:sp>
        <p:nvSpPr>
          <p:cNvPr id="56" name="Google Shape;56;p13"/>
          <p:cNvSpPr/>
          <p:nvPr/>
        </p:nvSpPr>
        <p:spPr>
          <a:xfrm>
            <a:off x="-924675" y="-886850"/>
            <a:ext cx="2170800" cy="2223900"/>
          </a:xfrm>
          <a:prstGeom prst="donut">
            <a:avLst>
              <a:gd name="adj" fmla="val 28124"/>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p:nvPr/>
        </p:nvSpPr>
        <p:spPr>
          <a:xfrm>
            <a:off x="712650" y="310749"/>
            <a:ext cx="195918" cy="597705"/>
          </a:xfrm>
          <a:prstGeom prst="rect">
            <a:avLst/>
          </a:prstGeom>
        </p:spPr>
        <p:txBody>
          <a:bodyPr>
            <a:prstTxWarp prst="textPlain">
              <a:avLst/>
            </a:prstTxWarp>
          </a:bodyPr>
          <a:lstStyle/>
          <a:p>
            <a:pPr lvl="0" algn="ctr"/>
            <a:r>
              <a:rPr b="1" i="0">
                <a:ln w="9525" cap="flat" cmpd="sng">
                  <a:solidFill>
                    <a:schemeClr val="lt1"/>
                  </a:solidFill>
                  <a:prstDash val="solid"/>
                  <a:round/>
                  <a:headEnd type="none" w="sm" len="sm"/>
                  <a:tailEnd type="none" w="sm" len="sm"/>
                </a:ln>
                <a:solidFill>
                  <a:schemeClr val="lt1"/>
                </a:solidFill>
                <a:latin typeface="Impact"/>
              </a:rPr>
              <a:t>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2"/>
          <p:cNvPicPr preferRelativeResize="0"/>
          <p:nvPr/>
        </p:nvPicPr>
        <p:blipFill>
          <a:blip r:embed="rId3">
            <a:alphaModFix/>
          </a:blip>
          <a:stretch>
            <a:fillRect/>
          </a:stretch>
        </p:blipFill>
        <p:spPr>
          <a:xfrm>
            <a:off x="2626375" y="152400"/>
            <a:ext cx="3740071" cy="4838702"/>
          </a:xfrm>
          <a:prstGeom prst="rect">
            <a:avLst/>
          </a:prstGeom>
          <a:noFill/>
          <a:ln>
            <a:noFill/>
          </a:ln>
        </p:spPr>
      </p:pic>
      <p:sp>
        <p:nvSpPr>
          <p:cNvPr id="109" name="Google Shape;109;p22"/>
          <p:cNvSpPr txBox="1">
            <a:spLocks noGrp="1"/>
          </p:cNvSpPr>
          <p:nvPr>
            <p:ph type="subTitle" idx="1"/>
          </p:nvPr>
        </p:nvSpPr>
        <p:spPr>
          <a:xfrm>
            <a:off x="303575" y="269950"/>
            <a:ext cx="1986000" cy="14226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a:t>Grab a worksheet and a pencil!</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114" name="Google Shape;114;p23"/>
          <p:cNvPicPr preferRelativeResize="0"/>
          <p:nvPr/>
        </p:nvPicPr>
        <p:blipFill>
          <a:blip r:embed="rId4">
            <a:alphaModFix/>
          </a:blip>
          <a:stretch>
            <a:fillRect/>
          </a:stretch>
        </p:blipFill>
        <p:spPr>
          <a:xfrm>
            <a:off x="454275" y="855900"/>
            <a:ext cx="3400472" cy="2641901"/>
          </a:xfrm>
          <a:prstGeom prst="rect">
            <a:avLst/>
          </a:prstGeom>
          <a:noFill/>
          <a:ln>
            <a:noFill/>
          </a:ln>
          <a:effectLst>
            <a:outerShdw blurRad="57150" dist="19050" dir="5400000" algn="bl" rotWithShape="0">
              <a:srgbClr val="000000">
                <a:alpha val="50000"/>
              </a:srgbClr>
            </a:outerShdw>
          </a:effectLst>
        </p:spPr>
      </p:pic>
      <p:pic>
        <p:nvPicPr>
          <p:cNvPr id="115" name="Google Shape;115;p23"/>
          <p:cNvPicPr preferRelativeResize="0"/>
          <p:nvPr/>
        </p:nvPicPr>
        <p:blipFill rotWithShape="1">
          <a:blip r:embed="rId5">
            <a:alphaModFix/>
          </a:blip>
          <a:srcRect l="12892" t="9317" r="12497" b="8661"/>
          <a:stretch/>
        </p:blipFill>
        <p:spPr>
          <a:xfrm>
            <a:off x="4572000" y="973054"/>
            <a:ext cx="3893452" cy="24075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pic>
        <p:nvPicPr>
          <p:cNvPr id="120" name="Google Shape;120;p24"/>
          <p:cNvPicPr preferRelativeResize="0"/>
          <p:nvPr/>
        </p:nvPicPr>
        <p:blipFill>
          <a:blip r:embed="rId4">
            <a:alphaModFix/>
          </a:blip>
          <a:stretch>
            <a:fillRect/>
          </a:stretch>
        </p:blipFill>
        <p:spPr>
          <a:xfrm>
            <a:off x="6502825" y="986573"/>
            <a:ext cx="1920424" cy="2302974"/>
          </a:xfrm>
          <a:prstGeom prst="rect">
            <a:avLst/>
          </a:prstGeom>
          <a:noFill/>
          <a:ln>
            <a:noFill/>
          </a:ln>
          <a:effectLst>
            <a:outerShdw blurRad="57150" dist="19050" dir="5400000" algn="bl" rotWithShape="0">
              <a:srgbClr val="000000">
                <a:alpha val="50000"/>
              </a:srgbClr>
            </a:outerShdw>
          </a:effectLst>
        </p:spPr>
      </p:pic>
      <p:pic>
        <p:nvPicPr>
          <p:cNvPr id="121" name="Google Shape;121;p24"/>
          <p:cNvPicPr preferRelativeResize="0"/>
          <p:nvPr/>
        </p:nvPicPr>
        <p:blipFill>
          <a:blip r:embed="rId5">
            <a:alphaModFix/>
          </a:blip>
          <a:stretch>
            <a:fillRect/>
          </a:stretch>
        </p:blipFill>
        <p:spPr>
          <a:xfrm>
            <a:off x="3421926" y="940725"/>
            <a:ext cx="2166027" cy="2447178"/>
          </a:xfrm>
          <a:prstGeom prst="rect">
            <a:avLst/>
          </a:prstGeom>
          <a:noFill/>
          <a:ln>
            <a:noFill/>
          </a:ln>
          <a:effectLst>
            <a:outerShdw blurRad="57150" dist="19050" dir="5400000" algn="bl" rotWithShape="0">
              <a:srgbClr val="000000">
                <a:alpha val="50000"/>
              </a:srgbClr>
            </a:outerShdw>
          </a:effectLst>
        </p:spPr>
      </p:pic>
      <p:pic>
        <p:nvPicPr>
          <p:cNvPr id="122" name="Google Shape;122;p24"/>
          <p:cNvPicPr preferRelativeResize="0"/>
          <p:nvPr/>
        </p:nvPicPr>
        <p:blipFill>
          <a:blip r:embed="rId6">
            <a:alphaModFix/>
          </a:blip>
          <a:stretch>
            <a:fillRect/>
          </a:stretch>
        </p:blipFill>
        <p:spPr>
          <a:xfrm>
            <a:off x="531575" y="781325"/>
            <a:ext cx="1992901" cy="26762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5"/>
          <p:cNvSpPr txBox="1">
            <a:spLocks noGrp="1"/>
          </p:cNvSpPr>
          <p:nvPr>
            <p:ph type="ctrTitle"/>
          </p:nvPr>
        </p:nvSpPr>
        <p:spPr>
          <a:xfrm>
            <a:off x="266350" y="1746150"/>
            <a:ext cx="8520600" cy="825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CONGRATULATIONS!</a:t>
            </a:r>
            <a:endParaRPr/>
          </a:p>
        </p:txBody>
      </p:sp>
      <p:sp>
        <p:nvSpPr>
          <p:cNvPr id="128" name="Google Shape;128;p25"/>
          <p:cNvSpPr txBox="1">
            <a:spLocks noGrp="1"/>
          </p:cNvSpPr>
          <p:nvPr>
            <p:ph type="subTitle" idx="1"/>
          </p:nvPr>
        </p:nvSpPr>
        <p:spPr>
          <a:xfrm>
            <a:off x="311700" y="25240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You are now a </a:t>
            </a:r>
            <a:r>
              <a:rPr lang="en" i="1"/>
              <a:t>Title Wall</a:t>
            </a:r>
            <a:r>
              <a:rPr lang="en"/>
              <a:t> expert.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1125575"/>
            <a:ext cx="8520600" cy="1311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What is a Curator?</a:t>
            </a:r>
            <a:endParaRPr/>
          </a:p>
        </p:txBody>
      </p:sp>
      <p:sp>
        <p:nvSpPr>
          <p:cNvPr id="63" name="Google Shape;63;p14"/>
          <p:cNvSpPr txBox="1">
            <a:spLocks noGrp="1"/>
          </p:cNvSpPr>
          <p:nvPr>
            <p:ph type="subTitle" idx="1"/>
          </p:nvPr>
        </p:nvSpPr>
        <p:spPr>
          <a:xfrm>
            <a:off x="311700" y="2405775"/>
            <a:ext cx="8520600" cy="1520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a:t>a person in charge of selecting content for a museum exhibition. </a:t>
            </a:r>
            <a:endParaRPr sz="1700"/>
          </a:p>
          <a:p>
            <a:pPr marL="0" lvl="0" indent="0" algn="ctr" rtl="0">
              <a:spcBef>
                <a:spcPts val="0"/>
              </a:spcBef>
              <a:spcAft>
                <a:spcPts val="0"/>
              </a:spcAft>
              <a:buNone/>
            </a:pPr>
            <a:endParaRPr sz="1700"/>
          </a:p>
          <a:p>
            <a:pPr marL="0" lvl="0" indent="0" algn="ctr" rtl="0">
              <a:spcBef>
                <a:spcPts val="0"/>
              </a:spcBef>
              <a:spcAft>
                <a:spcPts val="0"/>
              </a:spcAft>
              <a:buNone/>
            </a:pPr>
            <a:r>
              <a:rPr lang="en" sz="1700"/>
              <a:t>Curators choose which works of art should be exhibited and decide how they should be seen. This includes creating a Title Wall for the exhibition!</a:t>
            </a:r>
            <a:endParaRPr sz="17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ctrTitle"/>
          </p:nvPr>
        </p:nvSpPr>
        <p:spPr>
          <a:xfrm>
            <a:off x="311700" y="3327375"/>
            <a:ext cx="8520600" cy="963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What is a Title Wall?</a:t>
            </a:r>
            <a:endParaRPr/>
          </a:p>
        </p:txBody>
      </p:sp>
      <p:sp>
        <p:nvSpPr>
          <p:cNvPr id="69" name="Google Shape;69;p15"/>
          <p:cNvSpPr txBox="1">
            <a:spLocks noGrp="1"/>
          </p:cNvSpPr>
          <p:nvPr>
            <p:ph type="subTitle" idx="1"/>
          </p:nvPr>
        </p:nvSpPr>
        <p:spPr>
          <a:xfrm>
            <a:off x="311700" y="4175200"/>
            <a:ext cx="8520600" cy="119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900"/>
              <a:t>a wall usually located at the front of a gallery that displays the </a:t>
            </a:r>
            <a:endParaRPr sz="1900"/>
          </a:p>
          <a:p>
            <a:pPr marL="0" lvl="0" indent="0" algn="ctr" rtl="0">
              <a:spcBef>
                <a:spcPts val="0"/>
              </a:spcBef>
              <a:spcAft>
                <a:spcPts val="0"/>
              </a:spcAft>
              <a:buNone/>
            </a:pPr>
            <a:r>
              <a:rPr lang="en" sz="1900"/>
              <a:t>exhibition title describing what the audience will see.</a:t>
            </a:r>
            <a:endParaRPr sz="1900"/>
          </a:p>
        </p:txBody>
      </p:sp>
      <p:pic>
        <p:nvPicPr>
          <p:cNvPr id="70" name="Google Shape;70;p15"/>
          <p:cNvPicPr preferRelativeResize="0"/>
          <p:nvPr/>
        </p:nvPicPr>
        <p:blipFill rotWithShape="1">
          <a:blip r:embed="rId3">
            <a:alphaModFix/>
          </a:blip>
          <a:srcRect t="23747" b="25960"/>
          <a:stretch/>
        </p:blipFill>
        <p:spPr>
          <a:xfrm>
            <a:off x="0" y="304788"/>
            <a:ext cx="9144003" cy="30651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l="19309"/>
          <a:stretch/>
        </p:blipFill>
        <p:spPr>
          <a:xfrm>
            <a:off x="0" y="582775"/>
            <a:ext cx="9144003" cy="377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rotWithShape="1">
          <a:blip r:embed="rId3">
            <a:alphaModFix/>
          </a:blip>
          <a:srcRect r="23850"/>
          <a:stretch/>
        </p:blipFill>
        <p:spPr>
          <a:xfrm>
            <a:off x="0" y="594725"/>
            <a:ext cx="9144003" cy="40045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8"/>
          <p:cNvPicPr preferRelativeResize="0"/>
          <p:nvPr/>
        </p:nvPicPr>
        <p:blipFill rotWithShape="1">
          <a:blip r:embed="rId3">
            <a:alphaModFix/>
          </a:blip>
          <a:srcRect l="10556" t="2043" r="24998" b="9107"/>
          <a:stretch/>
        </p:blipFill>
        <p:spPr>
          <a:xfrm>
            <a:off x="0" y="453075"/>
            <a:ext cx="9144000" cy="41753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9"/>
          <p:cNvSpPr txBox="1">
            <a:spLocks noGrp="1"/>
          </p:cNvSpPr>
          <p:nvPr>
            <p:ph type="ctrTitle"/>
          </p:nvPr>
        </p:nvSpPr>
        <p:spPr>
          <a:xfrm>
            <a:off x="266350" y="1578975"/>
            <a:ext cx="8520600" cy="18909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Let’s try titling our own exhibition as a class!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4"/>
        <p:cNvGrpSpPr/>
        <p:nvPr/>
      </p:nvGrpSpPr>
      <p:grpSpPr>
        <a:xfrm>
          <a:off x="0" y="0"/>
          <a:ext cx="0" cy="0"/>
          <a:chOff x="0" y="0"/>
          <a:chExt cx="0" cy="0"/>
        </a:xfrm>
      </p:grpSpPr>
      <p:pic>
        <p:nvPicPr>
          <p:cNvPr id="95" name="Google Shape;95;p20"/>
          <p:cNvPicPr preferRelativeResize="0"/>
          <p:nvPr/>
        </p:nvPicPr>
        <p:blipFill>
          <a:blip r:embed="rId4">
            <a:alphaModFix/>
          </a:blip>
          <a:stretch>
            <a:fillRect/>
          </a:stretch>
        </p:blipFill>
        <p:spPr>
          <a:xfrm>
            <a:off x="628600" y="1363713"/>
            <a:ext cx="1466674" cy="1466674"/>
          </a:xfrm>
          <a:prstGeom prst="rect">
            <a:avLst/>
          </a:prstGeom>
          <a:noFill/>
          <a:ln>
            <a:noFill/>
          </a:ln>
          <a:effectLst>
            <a:outerShdw blurRad="57150" dist="19050" dir="5400000" algn="bl" rotWithShape="0">
              <a:srgbClr val="000000">
                <a:alpha val="50000"/>
              </a:srgbClr>
            </a:outerShdw>
          </a:effectLst>
        </p:spPr>
      </p:pic>
      <p:pic>
        <p:nvPicPr>
          <p:cNvPr id="96" name="Google Shape;96;p20"/>
          <p:cNvPicPr preferRelativeResize="0"/>
          <p:nvPr/>
        </p:nvPicPr>
        <p:blipFill>
          <a:blip r:embed="rId5">
            <a:alphaModFix/>
          </a:blip>
          <a:stretch>
            <a:fillRect/>
          </a:stretch>
        </p:blipFill>
        <p:spPr>
          <a:xfrm>
            <a:off x="2978312" y="790288"/>
            <a:ext cx="1945925" cy="2613500"/>
          </a:xfrm>
          <a:prstGeom prst="rect">
            <a:avLst/>
          </a:prstGeom>
          <a:noFill/>
          <a:ln>
            <a:noFill/>
          </a:ln>
          <a:effectLst>
            <a:outerShdw blurRad="57150" dist="19050" dir="5400000" algn="bl" rotWithShape="0">
              <a:srgbClr val="000000">
                <a:alpha val="50000"/>
              </a:srgbClr>
            </a:outerShdw>
          </a:effectLst>
        </p:spPr>
      </p:pic>
      <p:pic>
        <p:nvPicPr>
          <p:cNvPr id="97" name="Google Shape;97;p20"/>
          <p:cNvPicPr preferRelativeResize="0"/>
          <p:nvPr/>
        </p:nvPicPr>
        <p:blipFill>
          <a:blip r:embed="rId6">
            <a:alphaModFix/>
          </a:blip>
          <a:stretch>
            <a:fillRect/>
          </a:stretch>
        </p:blipFill>
        <p:spPr>
          <a:xfrm>
            <a:off x="5807250" y="467774"/>
            <a:ext cx="2724836" cy="32535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Now, let’s try it on our own!</a:t>
            </a:r>
            <a:endParaRPr/>
          </a:p>
        </p:txBody>
      </p:sp>
      <p:sp>
        <p:nvSpPr>
          <p:cNvPr id="103" name="Google Shape;103;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(Use </a:t>
            </a:r>
            <a:r>
              <a:rPr lang="en" i="1"/>
              <a:t>Title Wall</a:t>
            </a:r>
            <a:r>
              <a:rPr lang="en"/>
              <a:t> worksheet)</a:t>
            </a:r>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688</Words>
  <Application>Microsoft Office PowerPoint</Application>
  <PresentationFormat>On-screen Show (16:9)</PresentationFormat>
  <Paragraphs>61</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Impact</vt:lpstr>
      <vt:lpstr>Simple Dark</vt:lpstr>
      <vt:lpstr>Let’s be a Curator!</vt:lpstr>
      <vt:lpstr>What is a Curator?</vt:lpstr>
      <vt:lpstr>What is a Title Wall?</vt:lpstr>
      <vt:lpstr>PowerPoint Presentation</vt:lpstr>
      <vt:lpstr>PowerPoint Presentation</vt:lpstr>
      <vt:lpstr>PowerPoint Presentation</vt:lpstr>
      <vt:lpstr>Let’s try titling our own exhibition as a class!</vt:lpstr>
      <vt:lpstr>PowerPoint Presentation</vt:lpstr>
      <vt:lpstr>Now, let’s try it on our own!</vt:lpstr>
      <vt:lpstr>PowerPoint Presentation</vt:lpstr>
      <vt:lpstr>PowerPoint Presentation</vt:lpstr>
      <vt:lpstr>PowerPoint Presentation</vt:lpstr>
      <vt:lpstr>CONGRATULATIONS!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be a Curator!</dc:title>
  <dc:creator>Ellen Chastain</dc:creator>
  <cp:lastModifiedBy>Ellen Chastain</cp:lastModifiedBy>
  <cp:revision>2</cp:revision>
  <dcterms:modified xsi:type="dcterms:W3CDTF">2022-07-28T16:19:38Z</dcterms:modified>
</cp:coreProperties>
</file>